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8" r:id="rId6"/>
    <p:sldMasterId id="2147483797" r:id="rId7"/>
    <p:sldMasterId id="2147483805" r:id="rId8"/>
  </p:sldMasterIdLst>
  <p:notesMasterIdLst>
    <p:notesMasterId r:id="rId95"/>
  </p:notesMasterIdLst>
  <p:sldIdLst>
    <p:sldId id="295" r:id="rId9"/>
    <p:sldId id="518" r:id="rId10"/>
    <p:sldId id="263" r:id="rId11"/>
    <p:sldId id="510" r:id="rId12"/>
    <p:sldId id="265" r:id="rId13"/>
    <p:sldId id="449" r:id="rId14"/>
    <p:sldId id="448" r:id="rId15"/>
    <p:sldId id="266" r:id="rId16"/>
    <p:sldId id="444" r:id="rId17"/>
    <p:sldId id="445" r:id="rId18"/>
    <p:sldId id="446" r:id="rId19"/>
    <p:sldId id="447" r:id="rId20"/>
    <p:sldId id="450" r:id="rId21"/>
    <p:sldId id="451" r:id="rId22"/>
    <p:sldId id="452" r:id="rId23"/>
    <p:sldId id="453" r:id="rId24"/>
    <p:sldId id="454" r:id="rId25"/>
    <p:sldId id="455" r:id="rId26"/>
    <p:sldId id="456" r:id="rId27"/>
    <p:sldId id="457" r:id="rId28"/>
    <p:sldId id="459" r:id="rId29"/>
    <p:sldId id="460" r:id="rId30"/>
    <p:sldId id="461" r:id="rId31"/>
    <p:sldId id="462" r:id="rId32"/>
    <p:sldId id="463" r:id="rId33"/>
    <p:sldId id="464" r:id="rId34"/>
    <p:sldId id="465" r:id="rId35"/>
    <p:sldId id="466" r:id="rId36"/>
    <p:sldId id="467" r:id="rId37"/>
    <p:sldId id="468" r:id="rId38"/>
    <p:sldId id="470" r:id="rId39"/>
    <p:sldId id="469" r:id="rId40"/>
    <p:sldId id="471" r:id="rId41"/>
    <p:sldId id="472" r:id="rId42"/>
    <p:sldId id="473" r:id="rId43"/>
    <p:sldId id="474" r:id="rId44"/>
    <p:sldId id="476" r:id="rId45"/>
    <p:sldId id="475" r:id="rId46"/>
    <p:sldId id="478" r:id="rId47"/>
    <p:sldId id="480" r:id="rId48"/>
    <p:sldId id="481" r:id="rId49"/>
    <p:sldId id="482" r:id="rId50"/>
    <p:sldId id="509" r:id="rId51"/>
    <p:sldId id="267" r:id="rId52"/>
    <p:sldId id="484" r:id="rId53"/>
    <p:sldId id="485" r:id="rId54"/>
    <p:sldId id="487" r:id="rId55"/>
    <p:sldId id="486" r:id="rId56"/>
    <p:sldId id="488" r:id="rId57"/>
    <p:sldId id="489" r:id="rId58"/>
    <p:sldId id="490" r:id="rId59"/>
    <p:sldId id="507" r:id="rId60"/>
    <p:sldId id="290" r:id="rId61"/>
    <p:sldId id="491" r:id="rId62"/>
    <p:sldId id="492" r:id="rId63"/>
    <p:sldId id="493" r:id="rId64"/>
    <p:sldId id="495" r:id="rId65"/>
    <p:sldId id="496" r:id="rId66"/>
    <p:sldId id="497" r:id="rId67"/>
    <p:sldId id="508" r:id="rId68"/>
    <p:sldId id="498" r:id="rId69"/>
    <p:sldId id="499" r:id="rId70"/>
    <p:sldId id="500" r:id="rId71"/>
    <p:sldId id="501" r:id="rId72"/>
    <p:sldId id="502" r:id="rId73"/>
    <p:sldId id="503" r:id="rId74"/>
    <p:sldId id="278" r:id="rId75"/>
    <p:sldId id="506" r:id="rId76"/>
    <p:sldId id="505" r:id="rId77"/>
    <p:sldId id="514" r:id="rId78"/>
    <p:sldId id="512" r:id="rId79"/>
    <p:sldId id="513" r:id="rId80"/>
    <p:sldId id="515" r:id="rId81"/>
    <p:sldId id="516" r:id="rId82"/>
    <p:sldId id="517" r:id="rId83"/>
    <p:sldId id="504" r:id="rId84"/>
    <p:sldId id="351" r:id="rId85"/>
    <p:sldId id="359" r:id="rId86"/>
    <p:sldId id="381" r:id="rId87"/>
    <p:sldId id="329" r:id="rId88"/>
    <p:sldId id="436" r:id="rId89"/>
    <p:sldId id="511" r:id="rId90"/>
    <p:sldId id="328" r:id="rId91"/>
    <p:sldId id="439" r:id="rId92"/>
    <p:sldId id="441" r:id="rId93"/>
    <p:sldId id="483" r:id="rId94"/>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Consolas" panose="020B0609020204030204" pitchFamily="49"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Segoe UI" panose="020B0502040204020203" pitchFamily="34" charset="0"/>
      <p:regular r:id="rId108"/>
      <p:bold r:id="rId109"/>
      <p:italic r:id="rId110"/>
      <p:boldItalic r:id="rId111"/>
    </p:embeddedFont>
    <p:embeddedFont>
      <p:font typeface="Segoe UI Light" panose="020B0502040204020203" pitchFamily="34" charset="0"/>
      <p:regular r:id="rId112"/>
      <p:italic r:id="rId113"/>
    </p:embeddedFont>
    <p:embeddedFont>
      <p:font typeface="Segoe UI Semibold" panose="020B0702040204020203" pitchFamily="34" charset="0"/>
      <p:bold r:id="rId114"/>
      <p:boldItalic r:id="rId115"/>
    </p:embeddedFont>
    <p:embeddedFont>
      <p:font typeface="Segoe UI Semilight" panose="020B0402040204020203" pitchFamily="34" charset="0"/>
      <p:regular r:id="rId116"/>
      <p:italic r:id="rId1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FCA968-54F2-4813-BC19-F6BFCE8BADF1}">
          <p14:sldIdLst>
            <p14:sldId id="295"/>
            <p14:sldId id="518"/>
            <p14:sldId id="263"/>
          </p14:sldIdLst>
        </p14:section>
        <p14:section name="authentication" id="{BA5213F6-5DB3-4F54-9F53-D2AF504926F0}">
          <p14:sldIdLst>
            <p14:sldId id="510"/>
            <p14:sldId id="265"/>
            <p14:sldId id="449"/>
            <p14:sldId id="448"/>
            <p14:sldId id="266"/>
            <p14:sldId id="444"/>
            <p14:sldId id="445"/>
            <p14:sldId id="446"/>
            <p14:sldId id="447"/>
            <p14:sldId id="450"/>
            <p14:sldId id="451"/>
            <p14:sldId id="452"/>
            <p14:sldId id="453"/>
            <p14:sldId id="454"/>
            <p14:sldId id="455"/>
            <p14:sldId id="456"/>
            <p14:sldId id="457"/>
            <p14:sldId id="459"/>
            <p14:sldId id="460"/>
            <p14:sldId id="461"/>
            <p14:sldId id="462"/>
            <p14:sldId id="463"/>
            <p14:sldId id="464"/>
            <p14:sldId id="465"/>
            <p14:sldId id="466"/>
            <p14:sldId id="467"/>
            <p14:sldId id="468"/>
            <p14:sldId id="470"/>
            <p14:sldId id="469"/>
            <p14:sldId id="471"/>
            <p14:sldId id="472"/>
            <p14:sldId id="473"/>
            <p14:sldId id="474"/>
            <p14:sldId id="476"/>
            <p14:sldId id="475"/>
            <p14:sldId id="478"/>
            <p14:sldId id="480"/>
            <p14:sldId id="481"/>
            <p14:sldId id="482"/>
          </p14:sldIdLst>
        </p14:section>
        <p14:section name="Permissions" id="{A0BDDAA9-A5AC-4E01-B244-F0A460CF59BE}">
          <p14:sldIdLst>
            <p14:sldId id="509"/>
            <p14:sldId id="267"/>
            <p14:sldId id="484"/>
            <p14:sldId id="485"/>
            <p14:sldId id="487"/>
            <p14:sldId id="486"/>
            <p14:sldId id="488"/>
            <p14:sldId id="489"/>
            <p14:sldId id="490"/>
          </p14:sldIdLst>
        </p14:section>
        <p14:section name="Operational" id="{6CD38A3B-EA18-400D-90B7-94D0AED73ECF}">
          <p14:sldIdLst>
            <p14:sldId id="507"/>
            <p14:sldId id="290"/>
            <p14:sldId id="491"/>
            <p14:sldId id="492"/>
            <p14:sldId id="493"/>
            <p14:sldId id="495"/>
            <p14:sldId id="496"/>
            <p14:sldId id="497"/>
          </p14:sldIdLst>
        </p14:section>
        <p14:section name="database object security" id="{91737836-AB77-460A-8272-866BA5B63C50}">
          <p14:sldIdLst>
            <p14:sldId id="508"/>
            <p14:sldId id="498"/>
            <p14:sldId id="499"/>
            <p14:sldId id="500"/>
            <p14:sldId id="501"/>
            <p14:sldId id="502"/>
            <p14:sldId id="503"/>
            <p14:sldId id="278"/>
          </p14:sldIdLst>
        </p14:section>
        <p14:section name="service" id="{B040D529-88ED-467E-AC33-8141561FBA72}">
          <p14:sldIdLst>
            <p14:sldId id="506"/>
            <p14:sldId id="505"/>
            <p14:sldId id="514"/>
            <p14:sldId id="512"/>
            <p14:sldId id="513"/>
            <p14:sldId id="515"/>
            <p14:sldId id="516"/>
            <p14:sldId id="517"/>
            <p14:sldId id="504"/>
            <p14:sldId id="351"/>
            <p14:sldId id="359"/>
            <p14:sldId id="381"/>
            <p14:sldId id="329"/>
            <p14:sldId id="436"/>
          </p14:sldIdLst>
        </p14:section>
        <p14:section name="wrapup" id="{61BD6890-576B-4492-9668-046F3CDFF904}">
          <p14:sldIdLst>
            <p14:sldId id="511"/>
            <p14:sldId id="328"/>
            <p14:sldId id="439"/>
            <p14:sldId id="441"/>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D156F"/>
    <a:srgbClr val="FFFF00"/>
    <a:srgbClr val="99FF33"/>
    <a:srgbClr val="5B3A15"/>
    <a:srgbClr val="FFFFFF"/>
    <a:srgbClr val="F8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54704" autoAdjust="0"/>
  </p:normalViewPr>
  <p:slideViewPr>
    <p:cSldViewPr>
      <p:cViewPr varScale="1">
        <p:scale>
          <a:sx n="63" d="100"/>
          <a:sy n="63" d="100"/>
        </p:scale>
        <p:origin x="2430"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8"/>
    </p:cViewPr>
  </p:sorterViewPr>
  <p:notesViewPr>
    <p:cSldViewPr>
      <p:cViewPr varScale="1">
        <p:scale>
          <a:sx n="78" d="100"/>
          <a:sy n="78" d="100"/>
        </p:scale>
        <p:origin x="16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font" Target="fonts/font22.fntdata"/><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17.fntdata"/><Relationship Id="rId16" Type="http://schemas.openxmlformats.org/officeDocument/2006/relationships/slide" Target="slides/slide8.xml"/><Relationship Id="rId107" Type="http://schemas.openxmlformats.org/officeDocument/2006/relationships/font" Target="fonts/font12.fntdata"/><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font" Target="fonts/font7.fntdata"/><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font" Target="fonts/font5.fntdata"/><Relationship Id="rId105" Type="http://schemas.openxmlformats.org/officeDocument/2006/relationships/font" Target="fonts/font10.fntdata"/><Relationship Id="rId113" Type="http://schemas.openxmlformats.org/officeDocument/2006/relationships/font" Target="fonts/font18.fntdata"/><Relationship Id="rId11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font" Target="fonts/font21.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font" Target="fonts/font1.fntdata"/><Relationship Id="rId11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font" Target="fonts/font11.fntdata"/><Relationship Id="rId114" Type="http://schemas.openxmlformats.org/officeDocument/2006/relationships/font" Target="fonts/font19.fntdata"/><Relationship Id="rId119"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font" Target="fonts/font14.fntdata"/><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font" Target="fonts/font15.fntdata"/><Relationship Id="rId11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501692-B899-4C77-BF47-5D6E94D5293B}" type="datetimeFigureOut">
              <a:rPr lang="en-US" smtClean="0"/>
              <a:pPr/>
              <a:t>1/21/2021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95D65-F9D0-489D-BCF8-B935B2E6D2F8}" type="slidenum">
              <a:rPr lang="en-US" smtClean="0"/>
              <a:pPr/>
              <a:t>‹#›</a:t>
            </a:fld>
            <a:endParaRPr lang="en-US"/>
          </a:p>
        </p:txBody>
      </p:sp>
    </p:spTree>
    <p:extLst>
      <p:ext uri="{BB962C8B-B14F-4D97-AF65-F5344CB8AC3E}">
        <p14:creationId xmlns:p14="http://schemas.microsoft.com/office/powerpoint/2010/main" val="3731455905"/>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a:t>
            </a:fld>
            <a:endParaRPr lang="en-US"/>
          </a:p>
        </p:txBody>
      </p:sp>
    </p:spTree>
    <p:extLst>
      <p:ext uri="{BB962C8B-B14F-4D97-AF65-F5344CB8AC3E}">
        <p14:creationId xmlns:p14="http://schemas.microsoft.com/office/powerpoint/2010/main" val="261689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1"/>
            <a:r>
              <a:rPr lang="en-US" sz="2800" dirty="0"/>
              <a:t>&lt;read slide first&gt;</a:t>
            </a:r>
            <a:br>
              <a:rPr lang="en-US" sz="2800" dirty="0"/>
            </a:br>
            <a:r>
              <a:rPr lang="en-US" sz="2800" dirty="0"/>
              <a:t>RBAC is an acronym many in the governance area are familiar with, the idea that nobody gets permissions that are unique to them, they are only granted permissions based on their role, not their individual needs. Role Based Access Control means that creating specific permissions is a meaningful exercise, because it’ll be applied to members of a group. The last thing you want to end up with are many SQL Logins, each with their own permissions. This would make application maintenance and proper security auditing a nightmare. Instead, you should work with developers to identify permissions needed per role, and then create custom Server Role and/or Database roles to grant those permissions. </a:t>
            </a:r>
          </a:p>
          <a:p>
            <a:pPr lvl="1"/>
            <a:r>
              <a:rPr lang="en-US" sz="2800" dirty="0"/>
              <a:t>When granting permissions to a role, assign more specific permissions when possible. While you can add a role to the built-in database roles, like </a:t>
            </a:r>
            <a:r>
              <a:rPr lang="en-US" sz="2800" dirty="0" err="1"/>
              <a:t>db_datareader</a:t>
            </a:r>
            <a:r>
              <a:rPr lang="en-US" sz="2800" dirty="0"/>
              <a:t> or </a:t>
            </a:r>
            <a:r>
              <a:rPr lang="en-US" sz="2800" dirty="0" err="1"/>
              <a:t>db_datawriter</a:t>
            </a:r>
            <a:r>
              <a:rPr lang="en-US" sz="2800" dirty="0"/>
              <a:t>, that might be overreach. Your data within a database may not be homogenous in terms of sensitivity/permissions to access. </a:t>
            </a:r>
          </a:p>
          <a:p>
            <a:pPr lvl="1"/>
            <a:r>
              <a:rPr lang="en-US" sz="2800" dirty="0"/>
              <a:t>Later, we’ll talk about schemas, these are also security principals, and great way to grant more specific permissions than to all objects in a database. </a:t>
            </a:r>
          </a:p>
          <a:p>
            <a:pPr lvl="1"/>
            <a:r>
              <a:rPr lang="en-US" sz="2800" dirty="0"/>
              <a:t>Let’s talk a little bit more about RBAC. </a:t>
            </a:r>
          </a:p>
          <a:p>
            <a:r>
              <a:rPr lang="en-US" dirty="0"/>
              <a:t>	Role-based authentication is best when leveraging Active Directory (Azure or not)</a:t>
            </a:r>
          </a:p>
          <a:p>
            <a:r>
              <a:rPr lang="en-US" dirty="0"/>
              <a:t>	SQL Server Authentication can be role based, using roles, but it is within each SQL instance and is not a centrally managed security system, so it is not a scalable solution. A better solution than managing each individual user’s accounts and permissions manually, of course, and the only option when Active Directory or Azure Active Directory are not an option. </a:t>
            </a:r>
          </a:p>
          <a:p>
            <a:r>
              <a:rPr lang="en-US" dirty="0"/>
              <a:t>	However, Azure Active Directory is an option in most of the SQL Server platforms on Azure, including the Dedicated SQL pools of Azure Synapse. “</a:t>
            </a:r>
            <a:r>
              <a:rPr lang="en-US" sz="1800" b="0" i="0" kern="1200" dirty="0">
                <a:solidFill>
                  <a:schemeClr val="tx1"/>
                </a:solidFill>
                <a:effectLst/>
                <a:latin typeface="+mn-lt"/>
                <a:ea typeface="+mn-ea"/>
                <a:cs typeface="+mn-cs"/>
              </a:rPr>
              <a:t>With Azure Active Directory authentication, you can centrally manage the identities of database users and other Microsoft services in one central location.”</a:t>
            </a:r>
            <a:endParaRPr lang="en-US" dirty="0"/>
          </a:p>
          <a:p>
            <a:r>
              <a:rPr lang="en-US" dirty="0"/>
              <a:t>Exceptions to this rule include Big Data Clusters, where SQL Authentication is the only option for SQL Server to SQL Server communication inside SQL Server Big Data Clusters (https://docs.microsoft.com/en-us/sql/big-data-cluster/concept-security?view=sql-server-ver15#encryption-in-flight-and-other-security-mechanisms).</a:t>
            </a:r>
          </a:p>
          <a:p>
            <a:endParaRPr lang="en-US" dirty="0"/>
          </a:p>
          <a:p>
            <a:r>
              <a:rPr lang="en-US" dirty="0"/>
              <a:t>	A lot of what we’re talking about throughout this presentation applies to SQL Server, again whether it’s in a SQL Server instance on a VM in Windows or Linux or in Managed Instances, in all S.L.O.’s of Azure SQL DB, or in the SQL Server based nodes and pools of Big Data Clusters and Azure Synapse.</a:t>
            </a:r>
          </a:p>
          <a:p>
            <a:endParaRPr lang="en-US" dirty="0"/>
          </a:p>
          <a:p>
            <a:pPr lvl="1"/>
            <a:r>
              <a:rPr lang="en-US" sz="2800" dirty="0"/>
              <a:t>Now, I’m not done singing the praise of using Active Directory authentication, I’ll continue to do that later, but I want to point out one more thing here.</a:t>
            </a:r>
          </a:p>
          <a:p>
            <a:pPr lvl="1"/>
            <a:endParaRPr lang="en-US" sz="2800" dirty="0"/>
          </a:p>
          <a:p>
            <a:pPr lvl="1"/>
            <a:r>
              <a:rPr lang="en-US" sz="2800" dirty="0"/>
              <a:t>On these sample images here, you’ll notice the public roles at both the server and database level, and how that server role public checkbox is always checked. And it can’t be unchecked. Let’s talk about public.</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12</a:t>
            </a:fld>
            <a:endParaRPr lang="en-US"/>
          </a:p>
        </p:txBody>
      </p:sp>
    </p:spTree>
    <p:extLst>
      <p:ext uri="{BB962C8B-B14F-4D97-AF65-F5344CB8AC3E}">
        <p14:creationId xmlns:p14="http://schemas.microsoft.com/office/powerpoint/2010/main" val="67878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800" dirty="0"/>
              <a:t>&lt;read notes instead&gt;</a:t>
            </a:r>
          </a:p>
          <a:p>
            <a:pPr lvl="1"/>
            <a:r>
              <a:rPr lang="en-US" sz="2800" dirty="0"/>
              <a:t>Every login is a member of the public server role. Every user in each database is a member of the that database’s public database role.</a:t>
            </a:r>
          </a:p>
          <a:p>
            <a:pPr lvl="1"/>
            <a:r>
              <a:rPr lang="en-US" sz="2800" dirty="0"/>
              <a:t>Only very lazy and short-sighted developers would grant permissions to public, which allows every user that does or ever will exist, to inherit permissions.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800" dirty="0"/>
              <a:t>Permissions assigned to the public role is a clear sign of </a:t>
            </a:r>
            <a:r>
              <a:rPr lang="en-US" sz="2800" b="1" dirty="0"/>
              <a:t>lazy developers</a:t>
            </a:r>
            <a:r>
              <a:rPr lang="en-US" sz="2800" dirty="0"/>
              <a:t>. Don’t be a lazy developer.</a:t>
            </a:r>
          </a:p>
          <a:p>
            <a:pPr lvl="1"/>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13</a:t>
            </a:fld>
            <a:endParaRPr lang="en-US"/>
          </a:p>
        </p:txBody>
      </p:sp>
    </p:spTree>
    <p:extLst>
      <p:ext uri="{BB962C8B-B14F-4D97-AF65-F5344CB8AC3E}">
        <p14:creationId xmlns:p14="http://schemas.microsoft.com/office/powerpoint/2010/main" val="70127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 first&gt;The strategy to undo a security architecture based around </a:t>
            </a:r>
            <a:r>
              <a:rPr lang="en-US" sz="1800" b="1" dirty="0"/>
              <a:t>public</a:t>
            </a:r>
            <a:r>
              <a:rPr lang="en-US" sz="1800" dirty="0"/>
              <a:t> can be complicated, involves lots of testing, almost certainly requires participation from the developers to figure out what permissions are actually needed.</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14</a:t>
            </a:fld>
            <a:endParaRPr lang="en-US"/>
          </a:p>
        </p:txBody>
      </p:sp>
    </p:spTree>
    <p:extLst>
      <p:ext uri="{BB962C8B-B14F-4D97-AF65-F5344CB8AC3E}">
        <p14:creationId xmlns:p14="http://schemas.microsoft.com/office/powerpoint/2010/main" val="183972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a:t>&lt;read slide first&gt; </a:t>
            </a:r>
          </a:p>
          <a:p>
            <a:r>
              <a:rPr lang="en-US" sz="1800" dirty="0"/>
              <a:t>For what should be very obvious reasons, never grant any permissions, even CONNECT, to GUEST, unless you understand what you’re doing. </a:t>
            </a:r>
          </a:p>
          <a:p>
            <a:endParaRPr lang="en-US" sz="1800" dirty="0"/>
          </a:p>
          <a:p>
            <a:r>
              <a:rPr lang="en-US" sz="1800" dirty="0"/>
              <a:t>If a login doesn’t have a user in a database, it shouldn’t have access to the database.</a:t>
            </a:r>
          </a:p>
          <a:p>
            <a:endParaRPr lang="en-US" sz="1800" dirty="0"/>
          </a:p>
          <a:p>
            <a:r>
              <a:rPr lang="en-US" sz="1800" dirty="0"/>
              <a:t>Not a secure solution for future access.  Similarly, this could also trip a SQL Server security audit failure.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15</a:t>
            </a:fld>
            <a:endParaRPr lang="en-US"/>
          </a:p>
        </p:txBody>
      </p:sp>
    </p:spTree>
    <p:extLst>
      <p:ext uri="{BB962C8B-B14F-4D97-AF65-F5344CB8AC3E}">
        <p14:creationId xmlns:p14="http://schemas.microsoft.com/office/powerpoint/2010/main" val="22227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3600" dirty="0"/>
              <a:t>&lt;read notes first&gt;</a:t>
            </a:r>
          </a:p>
          <a:p>
            <a:r>
              <a:rPr lang="en-US" sz="3600" dirty="0"/>
              <a:t>Again, a SQL Server Login is a server-level security principal </a:t>
            </a:r>
          </a:p>
          <a:p>
            <a:pPr lvl="1">
              <a:buFont typeface="Arial" pitchFamily="34" charset="0"/>
              <a:buChar char="•"/>
            </a:pPr>
            <a:r>
              <a:rPr lang="en-US" sz="3200" dirty="0"/>
              <a:t>A User is a database-level principal</a:t>
            </a:r>
          </a:p>
          <a:p>
            <a:r>
              <a:rPr lang="en-US" sz="1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16</a:t>
            </a:fld>
            <a:endParaRPr lang="en-US"/>
          </a:p>
        </p:txBody>
      </p:sp>
    </p:spTree>
    <p:extLst>
      <p:ext uri="{BB962C8B-B14F-4D97-AF65-F5344CB8AC3E}">
        <p14:creationId xmlns:p14="http://schemas.microsoft.com/office/powerpoint/2010/main" val="246068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1"/>
            <a:r>
              <a:rPr lang="en-US" sz="3600" dirty="0"/>
              <a:t>&lt;read slide first&gt;</a:t>
            </a:r>
          </a:p>
          <a:p>
            <a:pPr lvl="1"/>
            <a:r>
              <a:rPr lang="en-US" sz="3600" dirty="0"/>
              <a:t>“Login” is a server level security principal.</a:t>
            </a:r>
          </a:p>
          <a:p>
            <a:pPr lvl="1"/>
            <a:r>
              <a:rPr lang="en-US" sz="3600" dirty="0"/>
              <a:t>“User” is a database level security principal.</a:t>
            </a:r>
          </a:p>
          <a:p>
            <a:endParaRPr lang="en-US" sz="4000" dirty="0"/>
          </a:p>
          <a:p>
            <a:r>
              <a:rPr lang="en-US" sz="4000" dirty="0"/>
              <a:t>Now, let’s talk about the different types of SQL Server Logins, they’re differentiated by how they authenticated to SQL Server.</a:t>
            </a:r>
          </a:p>
        </p:txBody>
      </p:sp>
      <p:sp>
        <p:nvSpPr>
          <p:cNvPr id="4" name="Slide Number Placeholder 3"/>
          <p:cNvSpPr>
            <a:spLocks noGrp="1"/>
          </p:cNvSpPr>
          <p:nvPr>
            <p:ph type="sldNum" sz="quarter" idx="5"/>
          </p:nvPr>
        </p:nvSpPr>
        <p:spPr/>
        <p:txBody>
          <a:bodyPr/>
          <a:lstStyle/>
          <a:p>
            <a:fld id="{54995D65-F9D0-489D-BCF8-B935B2E6D2F8}" type="slidenum">
              <a:rPr lang="en-US" smtClean="0"/>
              <a:pPr/>
              <a:t>17</a:t>
            </a:fld>
            <a:endParaRPr lang="en-US"/>
          </a:p>
        </p:txBody>
      </p:sp>
    </p:spTree>
    <p:extLst>
      <p:ext uri="{BB962C8B-B14F-4D97-AF65-F5344CB8AC3E}">
        <p14:creationId xmlns:p14="http://schemas.microsoft.com/office/powerpoint/2010/main" val="27202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1. We’ll talk more about this but this means each SQL Server is now an authority for its own credentials. If you have 10 SQL Server instances, that 10 different sets of logins and passwords to maintain, as opposed to one Active Directory.</a:t>
            </a:r>
          </a:p>
          <a:p>
            <a:endParaRPr lang="en-US" dirty="0"/>
          </a:p>
          <a:p>
            <a:r>
              <a:rPr lang="en-US" dirty="0"/>
              <a:t>2.  Strongly encouraged to Enforce password policy, which can include password expiration, inheriting from the same settings in Windows.</a:t>
            </a:r>
          </a:p>
          <a:p>
            <a:pPr lvl="1"/>
            <a:r>
              <a:rPr lang="en-US" dirty="0"/>
              <a:t>Unfortunately, the password policy is optional!  Password could be password, empty string, or the same as the user name. </a:t>
            </a:r>
          </a:p>
          <a:p>
            <a:pPr lvl="1"/>
            <a:r>
              <a:rPr lang="en-US" dirty="0"/>
              <a:t>Also, if a login doesn’t currently have the password policy enforced, you can check the box, but it doesn’t apply to the current password. So it’s way too easy to mark a login to apply policy, but have a password that is NOT strong enough to meet policy. The policy would only then be checked if it is changed.</a:t>
            </a:r>
          </a:p>
          <a:p>
            <a:endParaRPr lang="en-US" dirty="0"/>
          </a:p>
          <a:p>
            <a:r>
              <a:rPr lang="en-US" dirty="0"/>
              <a:t>3. Multiple failed SQL auth login attempts will Lock Out, which a DBA must resolve. Because these credentials are specific to each instance, it also means that SQL logins must be kept synchronized, more or less manually, between replicas in an Availability group</a:t>
            </a:r>
          </a:p>
          <a:p>
            <a:endParaRPr lang="en-US" dirty="0"/>
          </a:p>
          <a:p>
            <a:r>
              <a:rPr lang="en-US" dirty="0"/>
              <a:t>Finally, see here a plain and clear screenshot from Microsoft Docs. Use Windows Auth when possible. Don’t even enable SQL Auth unless you have to – it’s not enabled by default when you go to install SQL Server. You have to go out of your way to configure the instance in Mixed Mode, which </a:t>
            </a:r>
            <a:r>
              <a:rPr lang="en-US" sz="1800" dirty="0">
                <a:solidFill>
                  <a:schemeClr val="tx1"/>
                </a:solidFill>
              </a:rPr>
              <a:t>enables SQL Logins and allows the built-in “</a:t>
            </a:r>
            <a:r>
              <a:rPr lang="en-US" sz="1800" dirty="0" err="1">
                <a:solidFill>
                  <a:schemeClr val="tx1"/>
                </a:solidFill>
              </a:rPr>
              <a:t>sa</a:t>
            </a:r>
            <a:r>
              <a:rPr lang="en-US" sz="1800" dirty="0">
                <a:solidFill>
                  <a:schemeClr val="tx1"/>
                </a:solidFill>
              </a:rPr>
              <a:t>” account to be enabled.</a:t>
            </a:r>
          </a:p>
          <a:p>
            <a:endParaRPr lang="en-US" dirty="0"/>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18</a:t>
            </a:fld>
            <a:endParaRPr lang="en-US"/>
          </a:p>
        </p:txBody>
      </p:sp>
    </p:spTree>
    <p:extLst>
      <p:ext uri="{BB962C8B-B14F-4D97-AF65-F5344CB8AC3E}">
        <p14:creationId xmlns:p14="http://schemas.microsoft.com/office/powerpoint/2010/main" val="212790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&lt;read notes&gt; Let’s talk more about the optional password policy in SQL Server. </a:t>
            </a:r>
          </a:p>
          <a:p>
            <a:r>
              <a:rPr lang="en-US" dirty="0"/>
              <a:t>If you’re a sysadmin, you can perform what is essentially a rainbow attack against your own SQL Server to look for weak or easily predicted passwords. You can do this because SQL Server makes the one-way password hash function available to you. So you can run any string through the hashing function, then, compare the one-way hash to what SQL Server stores. So while you can’t reverse engineer or decrypt a password, you can generate a hash of any string, then compare hashes.  And you can do all of this without failing a login attempt or locking out a login.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19</a:t>
            </a:fld>
            <a:endParaRPr lang="en-US"/>
          </a:p>
        </p:txBody>
      </p:sp>
    </p:spTree>
    <p:extLst>
      <p:ext uri="{BB962C8B-B14F-4D97-AF65-F5344CB8AC3E}">
        <p14:creationId xmlns:p14="http://schemas.microsoft.com/office/powerpoint/2010/main" val="2171208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talked about how SQL auth really creates additional administrative overhead and the fragmentation of security for user and even application access. In comparison to Windows Authentication, specifically using Active Directory, SQL Authentication creates a decentralized security setup in each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Centralizing account and password management, role assignment, these are good things to do from a governance standpoint and from the standpoint of, that thing you see on Certification Exams all the time? “Least amount of administrative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3600" dirty="0">
                <a:solidFill>
                  <a:schemeClr val="tx1"/>
                </a:solidFill>
              </a:rPr>
              <a:t>Proper use of the Windows Authentication model creates Server Logins that are linked to Domain Accounts, </a:t>
            </a:r>
            <a:r>
              <a:rPr lang="en-US" sz="3200" dirty="0">
                <a:solidFill>
                  <a:schemeClr val="tx1"/>
                </a:solidFill>
              </a:rPr>
              <a:t>Preferably linked to Security Groups in Active directory, not individuals, </a:t>
            </a:r>
            <a:br>
              <a:rPr lang="en-US" sz="3200" dirty="0">
                <a:solidFill>
                  <a:schemeClr val="tx1"/>
                </a:solidFill>
              </a:rPr>
            </a:br>
            <a:r>
              <a:rPr lang="en-US" sz="3200" dirty="0">
                <a:solidFill>
                  <a:schemeClr val="tx1"/>
                </a:solidFill>
              </a:rPr>
              <a:t>so that membership is also managed by your existing security infrastructure.</a:t>
            </a:r>
          </a:p>
          <a:p>
            <a:endParaRPr lang="en-US" sz="3200" dirty="0">
              <a:solidFill>
                <a:schemeClr val="tx1"/>
              </a:solidFill>
            </a:endParaRPr>
          </a:p>
          <a:p>
            <a:r>
              <a:rPr lang="en-US" sz="3200" dirty="0">
                <a:solidFill>
                  <a:schemeClr val="tx1"/>
                </a:solidFill>
              </a:rPr>
              <a:t>Windows Authenticated Logins can also be created for  Windows users, local to the Windows Server. This isn’t ideal, creating some of the decentralization and redundancy issues common for SQL Authenticated logins. Don’t recommend them except for potential use in SQL Servers outside of a domain.</a:t>
            </a:r>
          </a:p>
          <a:p>
            <a:endParaRPr lang="en-US" sz="3200" dirty="0">
              <a:solidFill>
                <a:schemeClr val="tx1"/>
              </a:solidFill>
            </a:endParaRPr>
          </a:p>
          <a:p>
            <a:r>
              <a:rPr lang="en-US" sz="3200" dirty="0">
                <a:solidFill>
                  <a:schemeClr val="tx1"/>
                </a:solidFill>
              </a:rPr>
              <a:t>In any case, SQL Server inherits the password policy of the local Machine Policy, regardless of whether or not the local Machine Policy is inherited from a Domain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20</a:t>
            </a:fld>
            <a:endParaRPr lang="en-US"/>
          </a:p>
        </p:txBody>
      </p:sp>
    </p:spTree>
    <p:extLst>
      <p:ext uri="{BB962C8B-B14F-4D97-AF65-F5344CB8AC3E}">
        <p14:creationId xmlns:p14="http://schemas.microsoft.com/office/powerpoint/2010/main" val="3850140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3200" dirty="0">
                <a:solidFill>
                  <a:schemeClr val="tx1"/>
                </a:solidFill>
              </a:rPr>
              <a:t>Now, to be fair, Windows Authentication does have a complexity increase. </a:t>
            </a:r>
          </a:p>
          <a:p>
            <a:r>
              <a:rPr lang="en-US" sz="3200" dirty="0">
                <a:solidFill>
                  <a:schemeClr val="tx1"/>
                </a:solidFill>
              </a:rPr>
              <a:t>&lt;click&gt;</a:t>
            </a:r>
          </a:p>
          <a:p>
            <a:r>
              <a:rPr lang="en-US" sz="3200" dirty="0">
                <a:solidFill>
                  <a:schemeClr val="tx1"/>
                </a:solidFill>
              </a:rPr>
              <a:t>&lt;read slide bullet points 1-5&gt;</a:t>
            </a:r>
          </a:p>
          <a:p>
            <a:r>
              <a:rPr lang="en-US" sz="3200" dirty="0">
                <a:solidFill>
                  <a:schemeClr val="tx1"/>
                </a:solidFill>
              </a:rPr>
              <a:t>&lt;read notes&gt;</a:t>
            </a:r>
          </a:p>
          <a:p>
            <a:r>
              <a:rPr lang="en-US" sz="3200" dirty="0">
                <a:solidFill>
                  <a:schemeClr val="tx1"/>
                </a:solidFill>
              </a:rPr>
              <a:t>You may have encountered this before if trying to use Windows Authentication from an Internet-facing server, like an App Server in a DMZ, or otherwise outside of the domain. Kerberos may be required to authenticate a Windows User directly from the application server to the SQL Server. </a:t>
            </a:r>
            <a:r>
              <a:rPr lang="en-US" sz="2800" dirty="0">
                <a:solidFill>
                  <a:schemeClr val="tx1"/>
                </a:solidFill>
              </a:rPr>
              <a:t>Can increase the complexity of an application loadout, but this is the Enterprise approach. I don’t have time to do a deep dive on this today, but this is fairly well documented and may involve your Active Directory admins helping to configure. </a:t>
            </a:r>
          </a:p>
          <a:p>
            <a:r>
              <a:rPr lang="en-US" sz="2800" dirty="0">
                <a:solidFill>
                  <a:schemeClr val="tx1"/>
                </a:solidFill>
              </a:rPr>
              <a:t>&lt;click&gt;</a:t>
            </a:r>
          </a:p>
          <a:p>
            <a:r>
              <a:rPr lang="en-US" sz="2800" dirty="0">
                <a:solidFill>
                  <a:schemeClr val="tx1"/>
                </a:solidFill>
              </a:rPr>
              <a:t>This is why I still see SQL Authentication used by many applications, because developers don’t want to have to ship applications that depend on this kind of trust. To be clear, this is less secure. </a:t>
            </a:r>
          </a:p>
          <a:p>
            <a:r>
              <a:rPr lang="en-US" sz="2800" dirty="0">
                <a:solidFill>
                  <a:schemeClr val="tx1"/>
                </a:solidFill>
              </a:rPr>
              <a:t>The best way to design this is that applications that SQL Logins at least use a SQL Login that isn’t used interactively. </a:t>
            </a:r>
          </a:p>
          <a:p>
            <a:r>
              <a:rPr lang="en-US" sz="2800" dirty="0">
                <a:solidFill>
                  <a:schemeClr val="tx1"/>
                </a:solidFill>
              </a:rPr>
              <a:t>When I say interactively, I meant that no human is ever typing in this user name and password. Make the password painfully long, even. </a:t>
            </a:r>
          </a:p>
          <a:p>
            <a:r>
              <a:rPr lang="en-US" sz="2800" dirty="0">
                <a:solidFill>
                  <a:schemeClr val="tx1"/>
                </a:solidFill>
              </a:rPr>
              <a:t>Make sure that developers themselves don’t use the SQL Login, they should still use their own Windows Authentication, even if they are external vendors. A defining characteristic of a Service Account is that nobody knows its password, and at least, it isn’t used interactively.</a:t>
            </a:r>
          </a:p>
          <a:p>
            <a:r>
              <a:rPr lang="en-US" sz="2800" dirty="0">
                <a:solidFill>
                  <a:schemeClr val="tx1"/>
                </a:solidFill>
              </a:rPr>
              <a:t>We’ll talk about service accounts more later on, and especially the different options around Windows Authenticated Service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21</a:t>
            </a:fld>
            <a:endParaRPr lang="en-US"/>
          </a:p>
        </p:txBody>
      </p:sp>
    </p:spTree>
    <p:extLst>
      <p:ext uri="{BB962C8B-B14F-4D97-AF65-F5344CB8AC3E}">
        <p14:creationId xmlns:p14="http://schemas.microsoft.com/office/powerpoint/2010/main" val="224128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a:t>
            </a:fld>
            <a:endParaRPr lang="en-US"/>
          </a:p>
        </p:txBody>
      </p:sp>
    </p:spTree>
    <p:extLst>
      <p:ext uri="{BB962C8B-B14F-4D97-AF65-F5344CB8AC3E}">
        <p14:creationId xmlns:p14="http://schemas.microsoft.com/office/powerpoint/2010/main" val="49694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In Windows Authentication, that SID comes from the Windows provider, likely Active Directory. So in all SQL Servers where that domain account is used, it’s got the same SID.</a:t>
            </a:r>
          </a:p>
        </p:txBody>
      </p:sp>
      <p:sp>
        <p:nvSpPr>
          <p:cNvPr id="4" name="Slide Number Placeholder 3"/>
          <p:cNvSpPr>
            <a:spLocks noGrp="1"/>
          </p:cNvSpPr>
          <p:nvPr>
            <p:ph type="sldNum" sz="quarter" idx="5"/>
          </p:nvPr>
        </p:nvSpPr>
        <p:spPr/>
        <p:txBody>
          <a:bodyPr/>
          <a:lstStyle/>
          <a:p>
            <a:fld id="{54995D65-F9D0-489D-BCF8-B935B2E6D2F8}" type="slidenum">
              <a:rPr lang="en-US" smtClean="0"/>
              <a:pPr/>
              <a:t>22</a:t>
            </a:fld>
            <a:endParaRPr lang="en-US"/>
          </a:p>
        </p:txBody>
      </p:sp>
    </p:spTree>
    <p:extLst>
      <p:ext uri="{BB962C8B-B14F-4D97-AF65-F5344CB8AC3E}">
        <p14:creationId xmlns:p14="http://schemas.microsoft.com/office/powerpoint/2010/main" val="153130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solidFill>
                  <a:schemeClr val="tx1"/>
                </a:solidFill>
              </a:rPr>
              <a:t>It’s here in the mapping that users take on the SID of the login.</a:t>
            </a:r>
          </a:p>
          <a:p>
            <a:r>
              <a:rPr lang="en-US" sz="2800" dirty="0">
                <a:solidFill>
                  <a:schemeClr val="tx1"/>
                </a:solidFill>
              </a:rPr>
              <a:t>Note here also the user “</a:t>
            </a:r>
            <a:r>
              <a:rPr lang="en-US" sz="2800" dirty="0" err="1">
                <a:solidFill>
                  <a:schemeClr val="tx1"/>
                </a:solidFill>
              </a:rPr>
              <a:t>dbo</a:t>
            </a:r>
            <a:r>
              <a:rPr lang="en-US" sz="2800" dirty="0">
                <a:solidFill>
                  <a:schemeClr val="tx1"/>
                </a:solidFill>
              </a:rPr>
              <a:t>”, this is a special user in each database that sysadmins can use. We’ll talk more about </a:t>
            </a:r>
            <a:r>
              <a:rPr lang="en-US" sz="2800" dirty="0" err="1">
                <a:solidFill>
                  <a:schemeClr val="tx1"/>
                </a:solidFill>
              </a:rPr>
              <a:t>dbo</a:t>
            </a:r>
            <a:r>
              <a:rPr lang="en-US" sz="2800" dirty="0">
                <a:solidFill>
                  <a:schemeClr val="tx1"/>
                </a:solidFill>
              </a:rPr>
              <a:t> and its shifting uses over the years later 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23</a:t>
            </a:fld>
            <a:endParaRPr lang="en-US"/>
          </a:p>
        </p:txBody>
      </p:sp>
    </p:spTree>
    <p:extLst>
      <p:ext uri="{BB962C8B-B14F-4D97-AF65-F5344CB8AC3E}">
        <p14:creationId xmlns:p14="http://schemas.microsoft.com/office/powerpoint/2010/main" val="1699577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solidFill>
                  <a:schemeClr val="tx1"/>
                </a:solidFill>
              </a:rPr>
              <a:t>&lt;read slide&gt;</a:t>
            </a:r>
          </a:p>
          <a:p>
            <a:r>
              <a:rPr lang="en-US" sz="2800" dirty="0">
                <a:solidFill>
                  <a:schemeClr val="tx1"/>
                </a:solidFill>
              </a:rPr>
              <a:t>Now, why is that? Why would this only affect SQL Authenticated Logins?</a:t>
            </a:r>
          </a:p>
          <a:p>
            <a:r>
              <a:rPr lang="en-US" sz="2800" dirty="0">
                <a:solidFill>
                  <a:schemeClr val="tx1"/>
                </a:solidFill>
              </a:rPr>
              <a:t>&lt;click&gt;</a:t>
            </a:r>
          </a:p>
          <a:p>
            <a:r>
              <a:rPr lang="en-US" sz="2800" dirty="0">
                <a:solidFill>
                  <a:schemeClr val="tx1"/>
                </a:solidFill>
              </a:rPr>
              <a:t>It’s because, unless you specify a SID yourself, the SID for a SQL Server is generated locally at each SQL instance. IF you got and create a Login named test on 5 different SQL server instances, you’ll get a Login named Test with five different SIDs. There is a way to create a SQL Auth Login with a pre-determined SID, this is how migrations happen, we’ll talk about this in a bit.</a:t>
            </a:r>
          </a:p>
          <a:p>
            <a:r>
              <a:rPr lang="en-US" sz="2800" dirty="0">
                <a:solidFill>
                  <a:schemeClr val="tx1"/>
                </a:solidFill>
              </a:rPr>
              <a:t>If you create a Windows Login for the same Active Directory account on five SQL instances, each Login has the same SID, because all five SQL instances got the SID from the same place, AD. Therefore any user associated with the Login will have the same SID, on any SQL instance. This is becomes incredibly important for Availability Groups, where is much simpler to distribute an Windows Login from AD to each replica, versus distributing a SQL Server authenticated login to each replica, scripting it out to use the same SID in each instance.</a:t>
            </a:r>
          </a:p>
        </p:txBody>
      </p:sp>
      <p:sp>
        <p:nvSpPr>
          <p:cNvPr id="4" name="Slide Number Placeholder 3"/>
          <p:cNvSpPr>
            <a:spLocks noGrp="1"/>
          </p:cNvSpPr>
          <p:nvPr>
            <p:ph type="sldNum" sz="quarter" idx="5"/>
          </p:nvPr>
        </p:nvSpPr>
        <p:spPr/>
        <p:txBody>
          <a:bodyPr/>
          <a:lstStyle/>
          <a:p>
            <a:fld id="{54995D65-F9D0-489D-BCF8-B935B2E6D2F8}" type="slidenum">
              <a:rPr lang="en-US" smtClean="0"/>
              <a:pPr/>
              <a:t>24</a:t>
            </a:fld>
            <a:endParaRPr lang="en-US"/>
          </a:p>
        </p:txBody>
      </p:sp>
    </p:spTree>
    <p:extLst>
      <p:ext uri="{BB962C8B-B14F-4D97-AF65-F5344CB8AC3E}">
        <p14:creationId xmlns:p14="http://schemas.microsoft.com/office/powerpoint/2010/main" val="273131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Let’s say the login already exists, with two different SIDs, and we need to go ahead and repair the user, to link it back with its Login. The command is actually quite simple.  You can also proactively identify orphaned logins by comparing their names and SID in SQL Server’s internal metadata.  </a:t>
            </a:r>
          </a:p>
          <a:p>
            <a:r>
              <a:rPr lang="en-US" sz="2800" dirty="0">
                <a:solidFill>
                  <a:schemeClr val="tx1"/>
                </a:solidFill>
              </a:rPr>
              <a:t>&lt;click&gt;</a:t>
            </a:r>
          </a:p>
          <a:p>
            <a:r>
              <a:rPr lang="en-US" sz="2800" dirty="0">
                <a:solidFill>
                  <a:schemeClr val="tx1"/>
                </a:solidFill>
              </a:rPr>
              <a:t>Here’s the basic join, and there’s a script in this session’s toolbox that helps you quickly identify and repair orphaned SIDs. If you’re an experienced DBA, remembering to look for and fix orphaned SIDs is a necessary </a:t>
            </a:r>
            <a:r>
              <a:rPr lang="en-US" sz="2800" dirty="0" err="1">
                <a:solidFill>
                  <a:schemeClr val="tx1"/>
                </a:solidFill>
              </a:rPr>
              <a:t>followup</a:t>
            </a:r>
            <a:r>
              <a:rPr lang="en-US" sz="2800" dirty="0">
                <a:solidFill>
                  <a:schemeClr val="tx1"/>
                </a:solidFill>
              </a:rPr>
              <a:t> any time a database is restored from one server to another, for example, to update a dev or test environment from production.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25</a:t>
            </a:fld>
            <a:endParaRPr lang="en-US"/>
          </a:p>
        </p:txBody>
      </p:sp>
    </p:spTree>
    <p:extLst>
      <p:ext uri="{BB962C8B-B14F-4D97-AF65-F5344CB8AC3E}">
        <p14:creationId xmlns:p14="http://schemas.microsoft.com/office/powerpoint/2010/main" val="633736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solidFill>
                  <a:schemeClr val="tx1"/>
                </a:solidFill>
              </a:rPr>
              <a:t>You’ll know you have a problem with an orphaned SID if the end user or application gets an error like this. “The server principal is not able to access the database under the current security context“, this is a symptom of a mismatched SID.</a:t>
            </a:r>
          </a:p>
          <a:p>
            <a:r>
              <a:rPr lang="en-US" sz="2800" dirty="0">
                <a:solidFill>
                  <a:schemeClr val="tx1"/>
                </a:solidFill>
              </a:rPr>
              <a:t>&lt;click&gt;</a:t>
            </a:r>
          </a:p>
          <a:p>
            <a:r>
              <a:rPr lang="en-US" sz="2800" dirty="0">
                <a:solidFill>
                  <a:schemeClr val="tx1"/>
                </a:solidFill>
              </a:rPr>
              <a:t>And here, we can verify in the system views that indeed, I’ve got a SQL authenticated login and a Database User of the same name, but different SIDs.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After running ALTER USER with LOGIN, you can see now that the Database User has been modified to reflect the SID of the login on </a:t>
            </a:r>
            <a:r>
              <a:rPr lang="en-US" sz="2800" b="1" dirty="0">
                <a:solidFill>
                  <a:schemeClr val="tx1"/>
                </a:solidFill>
              </a:rPr>
              <a:t>this</a:t>
            </a:r>
            <a:r>
              <a:rPr lang="en-US" sz="2800" b="0" dirty="0">
                <a:solidFill>
                  <a:schemeClr val="tx1"/>
                </a:solidFill>
              </a:rPr>
              <a:t> SQL instance.</a:t>
            </a:r>
            <a:endParaRPr lang="en-US" sz="2800" b="1" dirty="0">
              <a:solidFill>
                <a:schemeClr val="tx1"/>
              </a:solidFill>
            </a:endParaRPr>
          </a:p>
          <a:p>
            <a:endParaRPr lang="en-US" sz="2800" dirty="0">
              <a:solidFill>
                <a:schemeClr val="tx1"/>
              </a:solidFill>
            </a:endParaRPr>
          </a:p>
        </p:txBody>
      </p:sp>
      <p:sp>
        <p:nvSpPr>
          <p:cNvPr id="4" name="Slide Number Placeholder 3"/>
          <p:cNvSpPr>
            <a:spLocks noGrp="1"/>
          </p:cNvSpPr>
          <p:nvPr>
            <p:ph type="sldNum" sz="quarter" idx="5"/>
          </p:nvPr>
        </p:nvSpPr>
        <p:spPr/>
        <p:txBody>
          <a:bodyPr/>
          <a:lstStyle/>
          <a:p>
            <a:fld id="{54995D65-F9D0-489D-BCF8-B935B2E6D2F8}" type="slidenum">
              <a:rPr lang="en-US" smtClean="0"/>
              <a:pPr/>
              <a:t>26</a:t>
            </a:fld>
            <a:endParaRPr lang="en-US"/>
          </a:p>
        </p:txBody>
      </p:sp>
    </p:spTree>
    <p:extLst>
      <p:ext uri="{BB962C8B-B14F-4D97-AF65-F5344CB8AC3E}">
        <p14:creationId xmlns:p14="http://schemas.microsoft.com/office/powerpoint/2010/main" val="4218459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notes&gt;Like we said earlier it is not possible to reverse-engineer a SQL Auth Login’s password, you can guess it an infinite number of times via the hashing algorithm we discussed earlier, but you can’t see it. </a:t>
            </a:r>
          </a:p>
          <a:p>
            <a:r>
              <a:rPr lang="en-US" sz="2800" dirty="0"/>
              <a:t>So when migrating SQL Logins from one instance to another during an upgrade or migration, you have options.</a:t>
            </a:r>
          </a:p>
          <a:p>
            <a:r>
              <a:rPr lang="en-US" sz="2800" dirty="0"/>
              <a:t>&lt;click&gt;</a:t>
            </a:r>
          </a:p>
          <a:p>
            <a:r>
              <a:rPr lang="en-US" sz="2800" dirty="0"/>
              <a:t>The first option involves restoring the master database, which is obviously only possible in a migration to the exact same SQL Server version. You may also find this more or less impossible if the drive letters are changing, so consider restoring the master database an important disaster recovery option in the event of a </a:t>
            </a:r>
            <a:r>
              <a:rPr lang="en-US" sz="2800" dirty="0" err="1"/>
              <a:t>baremetal</a:t>
            </a:r>
            <a:r>
              <a:rPr lang="en-US" sz="2800" dirty="0"/>
              <a:t> restore, but not an option for server upgrades. </a:t>
            </a:r>
          </a:p>
          <a:p>
            <a:r>
              <a:rPr lang="en-US" sz="2800" dirty="0"/>
              <a:t>&lt;click&gt;</a:t>
            </a:r>
          </a:p>
          <a:p>
            <a:r>
              <a:rPr lang="en-US" sz="2800" dirty="0"/>
              <a:t>Scripting out all SQL Logins with the same SID but a new password is possible, but breaks a lot of connection strings, and it’s unnecessary because,</a:t>
            </a:r>
          </a:p>
          <a:p>
            <a:r>
              <a:rPr lang="en-US" sz="2800" dirty="0"/>
              <a:t>&lt;click&gt;</a:t>
            </a:r>
          </a:p>
          <a:p>
            <a:r>
              <a:rPr lang="en-US" sz="2800" dirty="0"/>
              <a:t>We can generate that hash of the password, without knowing the password, and using that and the SID, can recreate a login on the other instance. This is easily scriptable. Let’s talk more about that.</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27</a:t>
            </a:fld>
            <a:endParaRPr lang="en-US"/>
          </a:p>
        </p:txBody>
      </p:sp>
    </p:spTree>
    <p:extLst>
      <p:ext uri="{BB962C8B-B14F-4D97-AF65-F5344CB8AC3E}">
        <p14:creationId xmlns:p14="http://schemas.microsoft.com/office/powerpoint/2010/main" val="292105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28</a:t>
            </a:fld>
            <a:endParaRPr lang="en-US"/>
          </a:p>
        </p:txBody>
      </p:sp>
    </p:spTree>
    <p:extLst>
      <p:ext uri="{BB962C8B-B14F-4D97-AF65-F5344CB8AC3E}">
        <p14:creationId xmlns:p14="http://schemas.microsoft.com/office/powerpoint/2010/main" val="559984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29</a:t>
            </a:fld>
            <a:endParaRPr lang="en-US"/>
          </a:p>
        </p:txBody>
      </p:sp>
    </p:spTree>
    <p:extLst>
      <p:ext uri="{BB962C8B-B14F-4D97-AF65-F5344CB8AC3E}">
        <p14:creationId xmlns:p14="http://schemas.microsoft.com/office/powerpoint/2010/main" val="2146347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30</a:t>
            </a:fld>
            <a:endParaRPr lang="en-US"/>
          </a:p>
        </p:txBody>
      </p:sp>
    </p:spTree>
    <p:extLst>
      <p:ext uri="{BB962C8B-B14F-4D97-AF65-F5344CB8AC3E}">
        <p14:creationId xmlns:p14="http://schemas.microsoft.com/office/powerpoint/2010/main" val="3998009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also important for setting up new Availability Groups, as the Login SIDs must match on every replica. Otherwise, after failover, the master database on the new primary replica, which isn’t replication, won’t match the SID on user database, which is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31</a:t>
            </a:fld>
            <a:endParaRPr lang="en-US"/>
          </a:p>
        </p:txBody>
      </p:sp>
    </p:spTree>
    <p:extLst>
      <p:ext uri="{BB962C8B-B14F-4D97-AF65-F5344CB8AC3E}">
        <p14:creationId xmlns:p14="http://schemas.microsoft.com/office/powerpoint/2010/main" val="233717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Today we’re going to cover a lot of important foundational material about security, accounts, authentication. For folks new to SQL Server security design and administration, this will be a great foundation for your learning. For those experienced in SQL admin, this will be a thorough evaluation of what you know, or thought you know, and maybe some gaps in what you know. I think there is content in here to interest everyone in the SQL career lifecycle, and I’m not just guessing at that. I got my first DBA job in 2006. I’ve been giving a presentation on Security at User Groups and </a:t>
            </a:r>
            <a:r>
              <a:rPr lang="en-US" dirty="0" err="1"/>
              <a:t>SQLSaturdays</a:t>
            </a:r>
            <a:r>
              <a:rPr lang="en-US" dirty="0"/>
              <a:t> basics for years, it was one of the first topics I started speaking technically on a decade ago. As my own experience has deepened and broadened throughout my career, so has the content I build into this presentation. So I’m going to start basic, and build quickly from there, focusing my content around common hurdles and tasks that database administrators face, in the hopes of deepening or broadening your experience, as well.</a:t>
            </a:r>
          </a:p>
          <a:p>
            <a:endParaRPr lang="en-US" dirty="0"/>
          </a:p>
          <a:p>
            <a:r>
              <a:rPr lang="en-US" dirty="0"/>
              <a:t>This is session one of a four part </a:t>
            </a:r>
            <a:r>
              <a:rPr lang="en-US" sz="1800" b="0" i="0" kern="1200" dirty="0">
                <a:solidFill>
                  <a:schemeClr val="tx1"/>
                </a:solidFill>
                <a:effectLst/>
                <a:latin typeface="+mn-lt"/>
                <a:ea typeface="+mn-ea"/>
                <a:cs typeface="+mn-cs"/>
              </a:rPr>
              <a:t>Learning Pathway </a:t>
            </a:r>
            <a:r>
              <a:rPr lang="en-US" dirty="0"/>
              <a:t>on security. In subsequent presentations over the next three days, </a:t>
            </a:r>
          </a:p>
          <a:p>
            <a:endParaRPr lang="en-US" dirty="0"/>
          </a:p>
          <a:p>
            <a:pPr rtl="0" fontAlgn="base"/>
            <a:r>
              <a:rPr lang="en-US" sz="1800" b="1" i="0" kern="1200" dirty="0">
                <a:solidFill>
                  <a:schemeClr val="tx1"/>
                </a:solidFill>
                <a:effectLst/>
                <a:latin typeface="+mn-lt"/>
                <a:ea typeface="+mn-ea"/>
                <a:cs typeface="+mn-cs"/>
              </a:rPr>
              <a:t>John Morehouse is presenting part two, Understanding Modern Data Encryption Offerings for SQL Server</a:t>
            </a:r>
            <a:r>
              <a:rPr lang="en-US" sz="1800" b="0" i="0" kern="1200" dirty="0">
                <a:solidFill>
                  <a:schemeClr val="tx1"/>
                </a:solidFill>
                <a:effectLst/>
                <a:latin typeface="+mn-lt"/>
                <a:ea typeface="+mn-ea"/>
                <a:cs typeface="+mn-cs"/>
              </a:rPr>
              <a:t>, including a lot more information on all the various sorts of encryption, plus some important security features of SQL Server like Transparent Data Encryption and Always encrypted.</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Jeff Renz is presenting on Securing Your Data In Azure: Tips and Tricks</a:t>
            </a:r>
            <a:r>
              <a:rPr lang="en-US" sz="1800" b="0" i="0" kern="1200" dirty="0">
                <a:solidFill>
                  <a:schemeClr val="tx1"/>
                </a:solidFill>
                <a:effectLst/>
                <a:latin typeface="+mn-lt"/>
                <a:ea typeface="+mn-ea"/>
                <a:cs typeface="+mn-cs"/>
              </a:rPr>
              <a:t>, which covers Advanced Threat Detection, the Azure Key Vault, cloud secure connection strings, and certified data sets for security in </a:t>
            </a:r>
            <a:r>
              <a:rPr lang="en-US" sz="1800" b="0" i="0" kern="1200" dirty="0" err="1">
                <a:solidFill>
                  <a:schemeClr val="tx1"/>
                </a:solidFill>
                <a:effectLst/>
                <a:latin typeface="+mn-lt"/>
                <a:ea typeface="+mn-ea"/>
                <a:cs typeface="+mn-cs"/>
              </a:rPr>
              <a:t>PowerBI</a:t>
            </a:r>
            <a:r>
              <a:rPr lang="en-US" sz="1800" b="0" i="0" kern="1200" dirty="0">
                <a:solidFill>
                  <a:schemeClr val="tx1"/>
                </a:solidFill>
                <a:effectLst/>
                <a:latin typeface="+mn-lt"/>
                <a:ea typeface="+mn-ea"/>
                <a:cs typeface="+mn-cs"/>
              </a:rPr>
              <a:t>.</a:t>
            </a:r>
          </a:p>
          <a:p>
            <a:pPr rtl="0" fontAlgn="base"/>
            <a:r>
              <a:rPr lang="en-US" sz="1800" b="0" i="0" kern="1200" dirty="0">
                <a:solidFill>
                  <a:schemeClr val="tx1"/>
                </a:solidFill>
                <a:effectLst/>
                <a:latin typeface="+mn-lt"/>
                <a:ea typeface="+mn-ea"/>
                <a:cs typeface="+mn-cs"/>
              </a:rPr>
              <a:t>  </a:t>
            </a:r>
          </a:p>
          <a:p>
            <a:pPr rtl="0" fontAlgn="base"/>
            <a:r>
              <a:rPr lang="en-US" sz="1800" b="1" i="0" kern="1200" dirty="0">
                <a:solidFill>
                  <a:schemeClr val="tx1"/>
                </a:solidFill>
                <a:effectLst/>
                <a:latin typeface="+mn-lt"/>
                <a:ea typeface="+mn-ea"/>
                <a:cs typeface="+mn-cs"/>
              </a:rPr>
              <a:t>Ed  Leighton-Dick </a:t>
            </a:r>
            <a:r>
              <a:rPr lang="en-US" sz="1800" b="0" i="0" kern="1200" dirty="0">
                <a:solidFill>
                  <a:schemeClr val="tx1"/>
                </a:solidFill>
                <a:effectLst/>
                <a:latin typeface="+mn-lt"/>
                <a:ea typeface="+mn-ea"/>
                <a:cs typeface="+mn-cs"/>
              </a:rPr>
              <a:t>will cap it off with a presentation on </a:t>
            </a:r>
            <a:r>
              <a:rPr lang="en-US" sz="1800" b="1" i="0" kern="1200" dirty="0">
                <a:solidFill>
                  <a:schemeClr val="tx1"/>
                </a:solidFill>
                <a:effectLst/>
                <a:latin typeface="+mn-lt"/>
                <a:ea typeface="+mn-ea"/>
                <a:cs typeface="+mn-cs"/>
              </a:rPr>
              <a:t>Building a Security Dashboard for SQL Server</a:t>
            </a:r>
            <a:r>
              <a:rPr lang="en-US" sz="1800" b="0" i="0" kern="1200" dirty="0">
                <a:solidFill>
                  <a:schemeClr val="tx1"/>
                </a:solidFill>
                <a:effectLst/>
                <a:latin typeface="+mn-lt"/>
                <a:ea typeface="+mn-ea"/>
                <a:cs typeface="+mn-cs"/>
              </a:rPr>
              <a:t>, talking about when certs expire and what does that actually mean, more on Azure Advanced Threat Detection, SQL Audit and monitoring.</a:t>
            </a:r>
          </a:p>
          <a:p>
            <a:pPr rtl="0" fontAlgn="base"/>
            <a:endParaRPr lang="en-US" sz="1800" b="0" i="0" kern="1200" dirty="0">
              <a:solidFill>
                <a:schemeClr val="tx1"/>
              </a:solidFill>
              <a:effectLst/>
              <a:latin typeface="+mn-lt"/>
              <a:ea typeface="+mn-ea"/>
              <a:cs typeface="+mn-cs"/>
            </a:endParaRPr>
          </a:p>
          <a:p>
            <a:pPr rtl="0" fontAlgn="base"/>
            <a:r>
              <a:rPr lang="en-US" sz="1800" b="0" i="0" kern="1200" dirty="0">
                <a:solidFill>
                  <a:schemeClr val="tx1"/>
                </a:solidFill>
                <a:effectLst/>
                <a:latin typeface="+mn-lt"/>
                <a:ea typeface="+mn-ea"/>
                <a:cs typeface="+mn-cs"/>
              </a:rPr>
              <a:t>But today we’re setting the stage for a good conversation around, especially around how permissions behave inside each database, how you can design database security, the relationships between logins, users, and databases. We’re start first by introducing the way security things are normal configured, but we’ll also discuss weird ways they veer from the normal. </a:t>
            </a:r>
          </a:p>
          <a:p>
            <a:pPr rtl="0" fontAlgn="base"/>
            <a:endParaRPr lang="en-US" sz="1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a:t>
            </a:fld>
            <a:endParaRPr lang="en-US"/>
          </a:p>
        </p:txBody>
      </p:sp>
    </p:spTree>
    <p:extLst>
      <p:ext uri="{BB962C8B-B14F-4D97-AF65-F5344CB8AC3E}">
        <p14:creationId xmlns:p14="http://schemas.microsoft.com/office/powerpoint/2010/main" val="843818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2800" dirty="0"/>
              <a:t>And of course if you’re also doing a migration by restoring or attaching databases from one server to another, the database level permissions come across with the database, but server level permissions are stored in the master database, like we talked about earlier.</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just a reminder, at this point if you have any questions, please use the Audience Response System to ask and I’ll do my best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32</a:t>
            </a:fld>
            <a:endParaRPr lang="en-US"/>
          </a:p>
        </p:txBody>
      </p:sp>
    </p:spTree>
    <p:extLst>
      <p:ext uri="{BB962C8B-B14F-4D97-AF65-F5344CB8AC3E}">
        <p14:creationId xmlns:p14="http://schemas.microsoft.com/office/powerpoint/2010/main" val="4099628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we’ve been talking about the difference between Logins and Users and how the SID, not the name connects them. Now, don’t forget everything I just told you, but… well, there’s this thing called contained databases.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33</a:t>
            </a:fld>
            <a:endParaRPr lang="en-US"/>
          </a:p>
        </p:txBody>
      </p:sp>
    </p:spTree>
    <p:extLst>
      <p:ext uri="{BB962C8B-B14F-4D97-AF65-F5344CB8AC3E}">
        <p14:creationId xmlns:p14="http://schemas.microsoft.com/office/powerpoint/2010/main" val="2321016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Contained database has no configuration dependencies on the instance, it can be easily moved to another instance.</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34</a:t>
            </a:fld>
            <a:endParaRPr lang="en-US"/>
          </a:p>
        </p:txBody>
      </p:sp>
    </p:spTree>
    <p:extLst>
      <p:ext uri="{BB962C8B-B14F-4D97-AF65-F5344CB8AC3E}">
        <p14:creationId xmlns:p14="http://schemas.microsoft.com/office/powerpoint/2010/main" val="231842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So this is that asterisk on my early slide, talking about how only server logins have passwords, database users are linked to logins… well, most of the time. </a:t>
            </a:r>
          </a:p>
          <a:p>
            <a:endParaRPr lang="en-US" sz="2800" dirty="0"/>
          </a:p>
          <a:p>
            <a:r>
              <a:rPr lang="en-US" sz="2800" dirty="0"/>
              <a:t>A contained database user is a database user… with a password. Or, a database user directly tied to a Windows User that does not exist as a login. </a:t>
            </a:r>
          </a:p>
          <a:p>
            <a:endParaRPr lang="en-US" sz="2800" dirty="0"/>
          </a:p>
          <a:p>
            <a:r>
              <a:rPr lang="en-US" sz="2800" dirty="0"/>
              <a:t>Here in contained databases, the user is the contained, portable method of authentication to the database.</a:t>
            </a:r>
          </a:p>
          <a:p>
            <a:endParaRPr lang="en-US" sz="2800" dirty="0"/>
          </a:p>
          <a:p>
            <a:r>
              <a:rPr lang="en-US" sz="2800" dirty="0"/>
              <a:t>In SQL Server, Authentication to a contained database can be made with Windows Auth accounts which don’t exist as Logins, or Contained Database Users where the password is maintained inside the database.  That’s not how regular databases in SQL Server work of course.</a:t>
            </a:r>
          </a:p>
          <a:p>
            <a:endParaRPr lang="en-US" sz="2800" dirty="0"/>
          </a:p>
          <a:p>
            <a:r>
              <a:rPr lang="en-US" sz="2800" dirty="0"/>
              <a:t>Agent jobs, system error messages, linked server information, and system settings are all inside the contained database instead of master or </a:t>
            </a:r>
            <a:r>
              <a:rPr lang="en-US" sz="2800" dirty="0" err="1"/>
              <a:t>msdb</a:t>
            </a:r>
            <a:r>
              <a:rPr lang="en-US" sz="2800" dirty="0"/>
              <a:t>.</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35</a:t>
            </a:fld>
            <a:endParaRPr lang="en-US"/>
          </a:p>
        </p:txBody>
      </p:sp>
    </p:spTree>
    <p:extLst>
      <p:ext uri="{BB962C8B-B14F-4D97-AF65-F5344CB8AC3E}">
        <p14:creationId xmlns:p14="http://schemas.microsoft.com/office/powerpoint/2010/main" val="2852827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is the whole purpose of a contained database – unlimited portability on the back end, where Microsoft can move the database from instance to instance inside Azure without having any ties to the instance, everything is contained inside the database, including authentication. You don’t know or care what SQL instance your Azure SQL DB lives on, it’s completely contained and portable.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Microsoft developed this for Azure, then brought the contained database feature to SQL Server, where it’s actually labeled partially contained because of some minor details.</a:t>
            </a:r>
          </a:p>
          <a:p>
            <a:endParaRPr lang="en-US" sz="2800" dirty="0"/>
          </a:p>
          <a:p>
            <a:r>
              <a:rPr lang="en-US" sz="2800" dirty="0"/>
              <a:t>Now this isn’t a presentation about Azure SQL Database, but let’s talk about how the authentication and security principals here are different.</a:t>
            </a:r>
          </a:p>
        </p:txBody>
      </p:sp>
      <p:sp>
        <p:nvSpPr>
          <p:cNvPr id="4" name="Slide Number Placeholder 3"/>
          <p:cNvSpPr>
            <a:spLocks noGrp="1"/>
          </p:cNvSpPr>
          <p:nvPr>
            <p:ph type="sldNum" sz="quarter" idx="5"/>
          </p:nvPr>
        </p:nvSpPr>
        <p:spPr/>
        <p:txBody>
          <a:bodyPr/>
          <a:lstStyle/>
          <a:p>
            <a:fld id="{54995D65-F9D0-489D-BCF8-B935B2E6D2F8}" type="slidenum">
              <a:rPr lang="en-US" smtClean="0"/>
              <a:pPr/>
              <a:t>36</a:t>
            </a:fld>
            <a:endParaRPr lang="en-US"/>
          </a:p>
        </p:txBody>
      </p:sp>
    </p:spTree>
    <p:extLst>
      <p:ext uri="{BB962C8B-B14F-4D97-AF65-F5344CB8AC3E}">
        <p14:creationId xmlns:p14="http://schemas.microsoft.com/office/powerpoint/2010/main" val="1782301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So get used to specifying the database connection in whatever application you’re making a connection with. </a:t>
            </a:r>
          </a:p>
        </p:txBody>
      </p:sp>
      <p:sp>
        <p:nvSpPr>
          <p:cNvPr id="4" name="Slide Number Placeholder 3"/>
          <p:cNvSpPr>
            <a:spLocks noGrp="1"/>
          </p:cNvSpPr>
          <p:nvPr>
            <p:ph type="sldNum" sz="quarter" idx="5"/>
          </p:nvPr>
        </p:nvSpPr>
        <p:spPr/>
        <p:txBody>
          <a:bodyPr/>
          <a:lstStyle/>
          <a:p>
            <a:fld id="{54995D65-F9D0-489D-BCF8-B935B2E6D2F8}" type="slidenum">
              <a:rPr lang="en-US" smtClean="0"/>
              <a:pPr/>
              <a:t>37</a:t>
            </a:fld>
            <a:endParaRPr lang="en-US"/>
          </a:p>
        </p:txBody>
      </p:sp>
    </p:spTree>
    <p:extLst>
      <p:ext uri="{BB962C8B-B14F-4D97-AF65-F5344CB8AC3E}">
        <p14:creationId xmlns:p14="http://schemas.microsoft.com/office/powerpoint/2010/main" val="1333047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The “Active Directory” dash options used for Azure AD only as replacement for the Windows Authentication option. You can of course use SQL Auth for an Azure SQL Database, and that’s really your only option for environment without an integrated Azure AD. For all the same reasons as Windows Authentication for SQL Server, using the Azure AD authentication in Azure SQL DB is superior.</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38</a:t>
            </a:fld>
            <a:endParaRPr lang="en-US"/>
          </a:p>
        </p:txBody>
      </p:sp>
    </p:spTree>
    <p:extLst>
      <p:ext uri="{BB962C8B-B14F-4D97-AF65-F5344CB8AC3E}">
        <p14:creationId xmlns:p14="http://schemas.microsoft.com/office/powerpoint/2010/main" val="3024908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DB Servers are </a:t>
            </a:r>
            <a:r>
              <a:rPr lang="en-US" sz="2800" i="1" dirty="0"/>
              <a:t>logical servers</a:t>
            </a:r>
            <a:r>
              <a:rPr lang="en-US" sz="2800" dirty="0"/>
              <a:t> only.  The “master” database you see can only store certain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SQL Logins in master can be shared across databases, if you choose to create multiple Azure SQL databases in the same logical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I say logical server because in Azure SQL DB, all the databases are contained, and behind the scenes, they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Initially, the SQL authenticated server login account that you specify upon creating an Azure SQL DB exists as a user with administrative rights to all databases on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the only full admin login on the logical server that uses SQL Authentication, and you can’t create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can create a second full administrator, this time using Azure Active Directory. Just like in SQL Server, it can be created for an Azure Active Directory individual account or a security group, with a security group preferred.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Azure SQL DB, you can have logins in the master database, but more commonly you’ll have contained users in each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And while this is the pattern you use for a SQL Server instance, in Azure SQL Databases in active geo-replication or auto-failover groups, there’s that complexity of needing to maintain the Azure SQL DB logins on each server. Just like you would need to create and maintain the logins on each SQL Server of an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39</a:t>
            </a:fld>
            <a:endParaRPr lang="en-US"/>
          </a:p>
        </p:txBody>
      </p:sp>
    </p:spTree>
    <p:extLst>
      <p:ext uri="{BB962C8B-B14F-4D97-AF65-F5344CB8AC3E}">
        <p14:creationId xmlns:p14="http://schemas.microsoft.com/office/powerpoint/2010/main" val="2577455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That’s really the only complication, and it’s one you’ll probably forget sooner or later.  Only in Azure SQL DB, you have to be logged in with an Azure AD Account to create logins or contained users for other Azure AD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40</a:t>
            </a:fld>
            <a:endParaRPr lang="en-US"/>
          </a:p>
        </p:txBody>
      </p:sp>
    </p:spTree>
    <p:extLst>
      <p:ext uri="{BB962C8B-B14F-4D97-AF65-F5344CB8AC3E}">
        <p14:creationId xmlns:p14="http://schemas.microsoft.com/office/powerpoint/2010/main" val="2568090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a:t>
            </a:r>
          </a:p>
          <a:p>
            <a:r>
              <a:rPr lang="en-US" sz="2800" dirty="0"/>
              <a:t>In this presentation when we’re talking about permissions, stored procs, views, functions, it’s probably going to be the same for any platform. Azure SQL DB and Synapse are going to have some security specific differences, we’re not going to go into them in detail, but they’re well documented.</a:t>
            </a:r>
          </a:p>
          <a:p>
            <a:endParaRPr lang="en-US" sz="2800" dirty="0"/>
          </a:p>
          <a:p>
            <a:r>
              <a:rPr lang="en-US" sz="2800" dirty="0"/>
              <a:t>Now, speaking of the different platforms, let’s talk a bit about how we connect to them.</a:t>
            </a:r>
          </a:p>
        </p:txBody>
      </p:sp>
      <p:sp>
        <p:nvSpPr>
          <p:cNvPr id="4" name="Slide Number Placeholder 3"/>
          <p:cNvSpPr>
            <a:spLocks noGrp="1"/>
          </p:cNvSpPr>
          <p:nvPr>
            <p:ph type="sldNum" sz="quarter" idx="5"/>
          </p:nvPr>
        </p:nvSpPr>
        <p:spPr/>
        <p:txBody>
          <a:bodyPr/>
          <a:lstStyle/>
          <a:p>
            <a:fld id="{54995D65-F9D0-489D-BCF8-B935B2E6D2F8}" type="slidenum">
              <a:rPr lang="en-US" smtClean="0"/>
              <a:pPr/>
              <a:t>41</a:t>
            </a:fld>
            <a:endParaRPr lang="en-US"/>
          </a:p>
        </p:txBody>
      </p:sp>
    </p:spTree>
    <p:extLst>
      <p:ext uri="{BB962C8B-B14F-4D97-AF65-F5344CB8AC3E}">
        <p14:creationId xmlns:p14="http://schemas.microsoft.com/office/powerpoint/2010/main" val="300218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is a common grammar issue in the English language, the difference between principal, P-A-L and principle, P-L-E. </a:t>
            </a:r>
          </a:p>
          <a:p>
            <a:r>
              <a:rPr lang="en-US" dirty="0"/>
              <a:t>Both can be a noun, but PAL describes a person, a person who could be your “pal”. A principle PLE is an inanimate thing, like guiding principles, or being principled, a way to describe someone who follows a moral or ethical code. </a:t>
            </a:r>
          </a:p>
          <a:p>
            <a:endParaRPr lang="en-US" dirty="0"/>
          </a:p>
          <a:p>
            <a:r>
              <a:rPr lang="en-US" dirty="0"/>
              <a:t>So today, we’re really talking about both today. Principals, PAL, are not only what SQL Server calls security objects in the database, Principles, PLE, that guide how we as DBA’s should design and create </a:t>
            </a:r>
            <a:r>
              <a:rPr lang="en-US" dirty="0" err="1"/>
              <a:t>securables</a:t>
            </a:r>
            <a:r>
              <a:rPr lang="en-US" dirty="0"/>
              <a:t> in our servers and database. </a:t>
            </a:r>
          </a:p>
        </p:txBody>
      </p:sp>
      <p:sp>
        <p:nvSpPr>
          <p:cNvPr id="4" name="Slide Number Placeholder 3"/>
          <p:cNvSpPr>
            <a:spLocks noGrp="1"/>
          </p:cNvSpPr>
          <p:nvPr>
            <p:ph type="sldNum" sz="quarter" idx="5"/>
          </p:nvPr>
        </p:nvSpPr>
        <p:spPr/>
        <p:txBody>
          <a:bodyPr/>
          <a:lstStyle/>
          <a:p>
            <a:fld id="{54995D65-F9D0-489D-BCF8-B935B2E6D2F8}" type="slidenum">
              <a:rPr lang="en-US" smtClean="0"/>
              <a:pPr/>
              <a:t>5</a:t>
            </a:fld>
            <a:endParaRPr lang="en-US"/>
          </a:p>
        </p:txBody>
      </p:sp>
    </p:spTree>
    <p:extLst>
      <p:ext uri="{BB962C8B-B14F-4D97-AF65-F5344CB8AC3E}">
        <p14:creationId xmlns:p14="http://schemas.microsoft.com/office/powerpoint/2010/main" val="3032378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800" dirty="0"/>
              <a:t>&lt;read notes&gt;</a:t>
            </a:r>
          </a:p>
          <a:p>
            <a:r>
              <a:rPr lang="en-US" sz="2800" dirty="0"/>
              <a:t>A little bit on the current state of connection providers. You might have heard that OLEDB was dead, well, long live OLEDB, it’s now a first class provider again via the new MSOLEDBSQL provider. </a:t>
            </a:r>
          </a:p>
          <a:p>
            <a:r>
              <a:rPr lang="en-US" sz="2800" dirty="0"/>
              <a:t>&lt;click&gt;</a:t>
            </a:r>
          </a:p>
          <a:p>
            <a:r>
              <a:rPr lang="en-US" sz="2800" dirty="0"/>
              <a:t>There’s also a relatively new ODBC driver for SQL released by Microsoft.</a:t>
            </a:r>
          </a:p>
          <a:p>
            <a:r>
              <a:rPr lang="en-US" sz="28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Both replace the OLEDB/ODBC functionality of the SQL Native Client </a:t>
            </a:r>
            <a:r>
              <a:rPr lang="en-US" sz="2800" b="0" dirty="0"/>
              <a:t>(SNAC) which is no longer maintained. I’m talking about SNACK 10 and SNACK 11 here, avoid using those for new development, and you’ll probably have no problem switching from either to the new MSOLEDBSQL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Note that for the SNACK10, which we released with SQL 2008, doesn’t have the parameters needed for successful connections to availability groups, and so that can be a hurdle to overcome for applications to start connecting to SQL Servers that have been migrated to availability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Again if you have any questions, please use the Audience Response System to ask and I’ll do my best to answer after the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Ok, this is a security presentation, enough about authentication, let’s talk permissions inside the server and inside the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42</a:t>
            </a:fld>
            <a:endParaRPr lang="en-US"/>
          </a:p>
        </p:txBody>
      </p:sp>
    </p:spTree>
    <p:extLst>
      <p:ext uri="{BB962C8B-B14F-4D97-AF65-F5344CB8AC3E}">
        <p14:creationId xmlns:p14="http://schemas.microsoft.com/office/powerpoint/2010/main" val="3032228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permissions broken down here into three categories, some of these you’re probably already familiar with.</a:t>
            </a:r>
          </a:p>
        </p:txBody>
      </p:sp>
      <p:sp>
        <p:nvSpPr>
          <p:cNvPr id="4" name="Slide Number Placeholder 3"/>
          <p:cNvSpPr>
            <a:spLocks noGrp="1"/>
          </p:cNvSpPr>
          <p:nvPr>
            <p:ph type="sldNum" sz="quarter" idx="5"/>
          </p:nvPr>
        </p:nvSpPr>
        <p:spPr/>
        <p:txBody>
          <a:bodyPr/>
          <a:lstStyle/>
          <a:p>
            <a:fld id="{54995D65-F9D0-489D-BCF8-B935B2E6D2F8}" type="slidenum">
              <a:rPr lang="en-US" smtClean="0"/>
              <a:pPr/>
              <a:t>44</a:t>
            </a:fld>
            <a:endParaRPr lang="en-US"/>
          </a:p>
        </p:txBody>
      </p:sp>
    </p:spTree>
    <p:extLst>
      <p:ext uri="{BB962C8B-B14F-4D97-AF65-F5344CB8AC3E}">
        <p14:creationId xmlns:p14="http://schemas.microsoft.com/office/powerpoint/2010/main" val="189998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&lt;read slide&gt; </a:t>
            </a:r>
          </a:p>
          <a:p>
            <a:r>
              <a:rPr lang="en-US" sz="2800" dirty="0"/>
              <a:t>Example:</a:t>
            </a:r>
          </a:p>
          <a:p>
            <a:r>
              <a:rPr lang="en-US" sz="2800" dirty="0"/>
              <a:t>These permissions are given by the GRANT syntax</a:t>
            </a:r>
            <a:br>
              <a:rPr lang="en-US" sz="2800" dirty="0"/>
            </a:br>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r>
              <a:rPr lang="en-US" sz="2800" dirty="0">
                <a:latin typeface="Consolas" panose="020B0609020204030204" pitchFamily="49" charset="0"/>
              </a:rPr>
              <a:t>Except remember, I shouldn’t be granting permissions to any one individual, I should be granting permissions to a team!</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45</a:t>
            </a:fld>
            <a:endParaRPr lang="en-US"/>
          </a:p>
        </p:txBody>
      </p:sp>
    </p:spTree>
    <p:extLst>
      <p:ext uri="{BB962C8B-B14F-4D97-AF65-F5344CB8AC3E}">
        <p14:creationId xmlns:p14="http://schemas.microsoft.com/office/powerpoint/2010/main" val="835218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slide first&gt;</a:t>
            </a:r>
          </a:p>
          <a:p>
            <a:r>
              <a:rPr lang="en-US" sz="2800" dirty="0"/>
              <a:t>And then of course because this is in production and I’m a responsible DBA, I would have scripted this all out, changed all the GRANTs to REVOKEs, and removed all those excess temporary permissions.</a:t>
            </a:r>
          </a:p>
          <a:p>
            <a:endParaRPr lang="en-US" sz="2800" dirty="0"/>
          </a:p>
          <a:p>
            <a:r>
              <a:rPr lang="en-US" sz="2800" dirty="0"/>
              <a:t>One more detail, I have been granting these permissions to developer Gump’s admin account. Different enterprises use different naming conventions for their admin accounts vs their day to day accounts, it doesn’t really matter to me, but what does matter is that most IT staff have two accounts, one for day to day access, one for admin access. Let’s talk about that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46</a:t>
            </a:fld>
            <a:endParaRPr lang="en-US"/>
          </a:p>
        </p:txBody>
      </p:sp>
    </p:spTree>
    <p:extLst>
      <p:ext uri="{BB962C8B-B14F-4D97-AF65-F5344CB8AC3E}">
        <p14:creationId xmlns:p14="http://schemas.microsoft.com/office/powerpoint/2010/main" val="1785298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notes&gt;</a:t>
            </a:r>
          </a:p>
          <a:p>
            <a:r>
              <a:rPr lang="en-US" sz="2800" dirty="0"/>
              <a:t>This is a security presentation so we have to talk about how we as DBA’s handle our own credentials and access to SQL data. </a:t>
            </a:r>
          </a:p>
          <a:p>
            <a:r>
              <a:rPr lang="en-US" sz="2800" dirty="0"/>
              <a:t>This isn’t uncommon, many of my clients in my consulting past already have this type of setup in place, but many of them also are lax about admin permissions for day-to-day accounts, or overuse of admin accounts for services, etc. </a:t>
            </a:r>
          </a:p>
          <a:p>
            <a:r>
              <a:rPr lang="en-US" sz="2800" dirty="0"/>
              <a:t>So here are some rules we need to stick to as professionals. Everyone should have two accounts, in your corporate enterprise Active Directory, and we </a:t>
            </a:r>
            <a:r>
              <a:rPr lang="en-US" sz="2800" dirty="0" err="1"/>
              <a:t>gotta</a:t>
            </a:r>
            <a:r>
              <a:rPr lang="en-US" sz="2800" dirty="0"/>
              <a:t> keep </a:t>
            </a:r>
            <a:r>
              <a:rPr lang="en-US" sz="2800" dirty="0" err="1"/>
              <a:t>em</a:t>
            </a:r>
            <a:r>
              <a:rPr lang="en-US" sz="2800" dirty="0"/>
              <a:t> separated.</a:t>
            </a:r>
          </a:p>
          <a:p>
            <a:r>
              <a:rPr lang="en-US" sz="2800"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47</a:t>
            </a:fld>
            <a:endParaRPr lang="en-US"/>
          </a:p>
        </p:txBody>
      </p:sp>
    </p:spTree>
    <p:extLst>
      <p:ext uri="{BB962C8B-B14F-4D97-AF65-F5344CB8AC3E}">
        <p14:creationId xmlns:p14="http://schemas.microsoft.com/office/powerpoint/2010/main" val="3321805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Now I just talked about day to day accounts vs admin accounts.</a:t>
            </a:r>
          </a:p>
        </p:txBody>
      </p:sp>
      <p:sp>
        <p:nvSpPr>
          <p:cNvPr id="4" name="Slide Number Placeholder 3"/>
          <p:cNvSpPr>
            <a:spLocks noGrp="1"/>
          </p:cNvSpPr>
          <p:nvPr>
            <p:ph type="sldNum" sz="quarter" idx="5"/>
          </p:nvPr>
        </p:nvSpPr>
        <p:spPr/>
        <p:txBody>
          <a:bodyPr/>
          <a:lstStyle/>
          <a:p>
            <a:fld id="{54995D65-F9D0-489D-BCF8-B935B2E6D2F8}" type="slidenum">
              <a:rPr lang="en-US" smtClean="0"/>
              <a:pPr/>
              <a:t>48</a:t>
            </a:fld>
            <a:endParaRPr lang="en-US"/>
          </a:p>
        </p:txBody>
      </p:sp>
    </p:spTree>
    <p:extLst>
      <p:ext uri="{BB962C8B-B14F-4D97-AF65-F5344CB8AC3E}">
        <p14:creationId xmlns:p14="http://schemas.microsoft.com/office/powerpoint/2010/main" val="2482238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&lt;read notes&gt;</a:t>
            </a:r>
          </a:p>
          <a:p>
            <a:r>
              <a:rPr lang="en-US" sz="2800" dirty="0"/>
              <a:t>So we talked about the sysadmin server role, which is the everything permission, and we talked about the </a:t>
            </a:r>
            <a:r>
              <a:rPr lang="en-US" sz="2800" dirty="0" err="1"/>
              <a:t>db_owner</a:t>
            </a:r>
            <a:r>
              <a:rPr lang="en-US" sz="2800" dirty="0"/>
              <a:t> role in each database, which is the everything permission in each database. These are commonly granted to admins. </a:t>
            </a:r>
          </a:p>
          <a:p>
            <a:r>
              <a:rPr lang="en-US" sz="2800" dirty="0"/>
              <a:t>Some other permissions you might find useful are the CONTROL permissions. These are most useful if you’re trying to craft a permissions set for an admin that is just short of sysadmin, for example, something that has access to maintain the server but not certain key activities or databases.</a:t>
            </a:r>
          </a:p>
          <a:p>
            <a:r>
              <a:rPr lang="en-US" sz="2800" dirty="0"/>
              <a:t>&lt;click&gt;</a:t>
            </a:r>
          </a:p>
          <a:p>
            <a:r>
              <a:rPr lang="en-US" sz="2800" dirty="0"/>
              <a:t>One big difference between the sysadmin or </a:t>
            </a:r>
            <a:r>
              <a:rPr lang="en-US" sz="2800" dirty="0" err="1"/>
              <a:t>db_owner</a:t>
            </a:r>
            <a:r>
              <a:rPr lang="en-US" sz="2800" dirty="0"/>
              <a:t> roles and the CONTROL permissions are that CONTROL permissions can be affected by DENY, but sysadmin/</a:t>
            </a:r>
            <a:r>
              <a:rPr lang="en-US" sz="2800" dirty="0" err="1"/>
              <a:t>db_owner</a:t>
            </a:r>
            <a:r>
              <a:rPr lang="en-US" sz="2800" dirty="0"/>
              <a:t> cannot. </a:t>
            </a:r>
          </a:p>
          <a:p>
            <a:r>
              <a:rPr lang="en-US" sz="2800" dirty="0"/>
              <a:t>&lt;click&gt;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49</a:t>
            </a:fld>
            <a:endParaRPr lang="en-US"/>
          </a:p>
        </p:txBody>
      </p:sp>
    </p:spTree>
    <p:extLst>
      <p:ext uri="{BB962C8B-B14F-4D97-AF65-F5344CB8AC3E}">
        <p14:creationId xmlns:p14="http://schemas.microsoft.com/office/powerpoint/2010/main" val="107408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800" dirty="0"/>
              <a:t>Here let’s demonstrate how control permissions can be denied, and also the EXECUTE AS permission I mentioned earlier, for trying out permissions of another user.</a:t>
            </a:r>
          </a:p>
          <a:p>
            <a:endParaRPr lang="en-US" sz="2800" dirty="0"/>
          </a:p>
          <a:p>
            <a:endParaRPr lang="en-US" sz="2800" dirty="0"/>
          </a:p>
          <a:p>
            <a:r>
              <a:rPr lang="en-US" sz="2800" dirty="0"/>
              <a:t>That last revert is key here, you need to be careful because in the case of an error, without that last GO before the REVERT, the REVERT won’t execute. I always put a GO before a REVERT to assure that my EXECUTE AS is reverted, even in the case of an error, a non-fatal error of course. In this case of course of our test, we expect the SELECT statement to fail on behalf of the DENY, so we want that REVERT to fire.  The REVERT only affects one EXECUTE AS, so always </a:t>
            </a:r>
            <a:r>
              <a:rPr lang="en-US" sz="2800" dirty="0" err="1"/>
              <a:t>always</a:t>
            </a:r>
            <a:r>
              <a:rPr lang="en-US" sz="2800" dirty="0"/>
              <a:t> </a:t>
            </a:r>
            <a:r>
              <a:rPr lang="en-US" sz="2800" dirty="0" err="1"/>
              <a:t>always</a:t>
            </a:r>
            <a:r>
              <a:rPr lang="en-US" sz="2800" dirty="0"/>
              <a:t> script out your revert and put the GO in front of the REVERT.</a:t>
            </a:r>
          </a:p>
        </p:txBody>
      </p:sp>
      <p:sp>
        <p:nvSpPr>
          <p:cNvPr id="4" name="Slide Number Placeholder 3"/>
          <p:cNvSpPr>
            <a:spLocks noGrp="1"/>
          </p:cNvSpPr>
          <p:nvPr>
            <p:ph type="sldNum" sz="quarter" idx="5"/>
          </p:nvPr>
        </p:nvSpPr>
        <p:spPr/>
        <p:txBody>
          <a:bodyPr/>
          <a:lstStyle/>
          <a:p>
            <a:fld id="{54995D65-F9D0-489D-BCF8-B935B2E6D2F8}" type="slidenum">
              <a:rPr lang="en-US" smtClean="0"/>
              <a:pPr/>
              <a:t>50</a:t>
            </a:fld>
            <a:endParaRPr lang="en-US"/>
          </a:p>
        </p:txBody>
      </p:sp>
    </p:spTree>
    <p:extLst>
      <p:ext uri="{BB962C8B-B14F-4D97-AF65-F5344CB8AC3E}">
        <p14:creationId xmlns:p14="http://schemas.microsoft.com/office/powerpoint/2010/main" val="2365349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800" dirty="0"/>
              <a:t>&lt;read slide&gt;</a:t>
            </a:r>
          </a:p>
          <a:p>
            <a:r>
              <a:rPr lang="en-US" sz="2800" dirty="0" err="1"/>
              <a:t>Current_User</a:t>
            </a:r>
            <a:r>
              <a:rPr lang="en-US" sz="2800" dirty="0"/>
              <a:t> is your reality check, your spinning top in Inception, to make sure you know who you current are. If it’s not who you expect it to be, do a REVERT to make sure all your EXECUTE AS commands, which can become nested, are reverted.</a:t>
            </a:r>
          </a:p>
          <a:p>
            <a:r>
              <a:rPr lang="en-US" sz="2800" dirty="0"/>
              <a:t>Alright, we’ve covered, authentication and permissions, let’s talk about some more advanced security topics, ones that everyone needs to be aware of. Let’s start with SQL Injection.</a:t>
            </a:r>
          </a:p>
        </p:txBody>
      </p:sp>
      <p:sp>
        <p:nvSpPr>
          <p:cNvPr id="4" name="Slide Number Placeholder 3"/>
          <p:cNvSpPr>
            <a:spLocks noGrp="1"/>
          </p:cNvSpPr>
          <p:nvPr>
            <p:ph type="sldNum" sz="quarter" idx="5"/>
          </p:nvPr>
        </p:nvSpPr>
        <p:spPr/>
        <p:txBody>
          <a:bodyPr/>
          <a:lstStyle/>
          <a:p>
            <a:fld id="{54995D65-F9D0-489D-BCF8-B935B2E6D2F8}" type="slidenum">
              <a:rPr lang="en-US" smtClean="0"/>
              <a:pPr/>
              <a:t>51</a:t>
            </a:fld>
            <a:endParaRPr lang="en-US"/>
          </a:p>
        </p:txBody>
      </p:sp>
    </p:spTree>
    <p:extLst>
      <p:ext uri="{BB962C8B-B14F-4D97-AF65-F5344CB8AC3E}">
        <p14:creationId xmlns:p14="http://schemas.microsoft.com/office/powerpoint/2010/main" val="3077368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53</a:t>
            </a:fld>
            <a:endParaRPr lang="en-US"/>
          </a:p>
        </p:txBody>
      </p:sp>
    </p:spTree>
    <p:extLst>
      <p:ext uri="{BB962C8B-B14F-4D97-AF65-F5344CB8AC3E}">
        <p14:creationId xmlns:p14="http://schemas.microsoft.com/office/powerpoint/2010/main" val="239106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title at my last consultant company was Principal Consultant, so this Principal is going to share with you his Security Principals. </a:t>
            </a:r>
          </a:p>
        </p:txBody>
      </p:sp>
      <p:sp>
        <p:nvSpPr>
          <p:cNvPr id="4" name="Slide Number Placeholder 3"/>
          <p:cNvSpPr>
            <a:spLocks noGrp="1"/>
          </p:cNvSpPr>
          <p:nvPr>
            <p:ph type="sldNum" sz="quarter" idx="5"/>
          </p:nvPr>
        </p:nvSpPr>
        <p:spPr/>
        <p:txBody>
          <a:bodyPr/>
          <a:lstStyle/>
          <a:p>
            <a:fld id="{54995D65-F9D0-489D-BCF8-B935B2E6D2F8}" type="slidenum">
              <a:rPr lang="en-US" smtClean="0"/>
              <a:pPr/>
              <a:t>6</a:t>
            </a:fld>
            <a:endParaRPr lang="en-US"/>
          </a:p>
        </p:txBody>
      </p:sp>
    </p:spTree>
    <p:extLst>
      <p:ext uri="{BB962C8B-B14F-4D97-AF65-F5344CB8AC3E}">
        <p14:creationId xmlns:p14="http://schemas.microsoft.com/office/powerpoint/2010/main" val="604168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54</a:t>
            </a:fld>
            <a:endParaRPr lang="en-US"/>
          </a:p>
        </p:txBody>
      </p:sp>
    </p:spTree>
    <p:extLst>
      <p:ext uri="{BB962C8B-B14F-4D97-AF65-F5344CB8AC3E}">
        <p14:creationId xmlns:p14="http://schemas.microsoft.com/office/powerpoint/2010/main" val="4263382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800" dirty="0"/>
              <a:t>&lt;read notes instead&gt;</a:t>
            </a:r>
          </a:p>
          <a:p>
            <a:r>
              <a:rPr lang="en-US" sz="2800" dirty="0"/>
              <a:t>This is a much larger topic with lots of info out there, I won’t do it justice today, but I will talk about what we as data professionals can do to combat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Server is better than some RDBMS platforms but is not immune to SQL Injection attacks made possible by security-ignorant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Developers are the ones responsible for preventing or allowing vulnerabilities, and so they must be aware of SQL Injection-blocking patterns on public websites, like </a:t>
            </a:r>
          </a:p>
          <a:p>
            <a:pPr lvl="1"/>
            <a:r>
              <a:rPr lang="en-US" dirty="0"/>
              <a:t>Parameterize the input from the website (use </a:t>
            </a:r>
            <a:r>
              <a:rPr lang="en-US" dirty="0" err="1"/>
              <a:t>sprocs</a:t>
            </a:r>
            <a:r>
              <a:rPr lang="en-US" dirty="0"/>
              <a:t>!)</a:t>
            </a:r>
          </a:p>
          <a:p>
            <a:pPr lvl="1"/>
            <a:r>
              <a:rPr lang="en-US" dirty="0"/>
              <a:t>Sanitize inputs of special characters</a:t>
            </a:r>
          </a:p>
          <a:p>
            <a:pPr lvl="1"/>
            <a:r>
              <a:rPr lang="en-US" dirty="0"/>
              <a:t>Don’t run websites logins with more databases permission than needed (again, use </a:t>
            </a:r>
            <a:r>
              <a:rPr lang="en-US" dirty="0" err="1"/>
              <a:t>sprocs</a:t>
            </a:r>
            <a:r>
              <a:rPr lang="en-US" dirty="0"/>
              <a:t>!) And we’ll talk later about why stored procedures are so important and useful in dealing with security.</a:t>
            </a:r>
          </a:p>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55</a:t>
            </a:fld>
            <a:endParaRPr lang="en-US"/>
          </a:p>
        </p:txBody>
      </p:sp>
    </p:spTree>
    <p:extLst>
      <p:ext uri="{BB962C8B-B14F-4D97-AF65-F5344CB8AC3E}">
        <p14:creationId xmlns:p14="http://schemas.microsoft.com/office/powerpoint/2010/main" val="1386600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800" dirty="0"/>
              <a:t>But what can we as data professionals do to prevent SQL Injection, even when we don’t develop or own the applications writing to our database?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56</a:t>
            </a:fld>
            <a:endParaRPr lang="en-US"/>
          </a:p>
        </p:txBody>
      </p:sp>
    </p:spTree>
    <p:extLst>
      <p:ext uri="{BB962C8B-B14F-4D97-AF65-F5344CB8AC3E}">
        <p14:creationId xmlns:p14="http://schemas.microsoft.com/office/powerpoint/2010/main" val="3922304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57</a:t>
            </a:fld>
            <a:endParaRPr lang="en-US"/>
          </a:p>
        </p:txBody>
      </p:sp>
    </p:spTree>
    <p:extLst>
      <p:ext uri="{BB962C8B-B14F-4D97-AF65-F5344CB8AC3E}">
        <p14:creationId xmlns:p14="http://schemas.microsoft.com/office/powerpoint/2010/main" val="4040013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800" dirty="0"/>
              <a:t>Finally, let’s talk about some more strategic things you can do.</a:t>
            </a:r>
          </a:p>
          <a:p>
            <a:r>
              <a:rPr lang="en-US" sz="2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Azure Threat Detection is a security intelligence feature built into the Azure SQL Database, activated with a button click. It uses machine learning to alert you to suspicious activity, like irregular usage times or IP addresses, suspected brute force or injection attacks, and more.</a:t>
            </a:r>
          </a:p>
        </p:txBody>
      </p:sp>
      <p:sp>
        <p:nvSpPr>
          <p:cNvPr id="4" name="Slide Number Placeholder 3"/>
          <p:cNvSpPr>
            <a:spLocks noGrp="1"/>
          </p:cNvSpPr>
          <p:nvPr>
            <p:ph type="sldNum" sz="quarter" idx="5"/>
          </p:nvPr>
        </p:nvSpPr>
        <p:spPr/>
        <p:txBody>
          <a:bodyPr/>
          <a:lstStyle/>
          <a:p>
            <a:fld id="{54995D65-F9D0-489D-BCF8-B935B2E6D2F8}" type="slidenum">
              <a:rPr lang="en-US" smtClean="0"/>
              <a:pPr/>
              <a:t>58</a:t>
            </a:fld>
            <a:endParaRPr lang="en-US"/>
          </a:p>
        </p:txBody>
      </p:sp>
    </p:spTree>
    <p:extLst>
      <p:ext uri="{BB962C8B-B14F-4D97-AF65-F5344CB8AC3E}">
        <p14:creationId xmlns:p14="http://schemas.microsoft.com/office/powerpoint/2010/main" val="2956776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800" dirty="0"/>
              <a:t>&lt;read notes instead&gt;</a:t>
            </a:r>
          </a:p>
          <a:p>
            <a:r>
              <a:rPr lang="en-US" sz="2800" dirty="0"/>
              <a:t>What other easy steps can you take to secure your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SSMS has a built-in Vulnerability Assessment tool now, introduced a few years ago, and many of its findings are good common sense database-level permissions issues that we’re discussing today, like PUBLIC, GUEST, user-defined roles, low-impact roles, orphaned roles, least privilege,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Ok, we’ve talked about permissions, we’ve talked about some operational or strategic security topics, let’s talk about database permissions and how some important database object types can help make your databases and applications more secure. Let’s start with stored procedures.</a:t>
            </a:r>
          </a:p>
        </p:txBody>
      </p:sp>
      <p:sp>
        <p:nvSpPr>
          <p:cNvPr id="4" name="Slide Number Placeholder 3"/>
          <p:cNvSpPr>
            <a:spLocks noGrp="1"/>
          </p:cNvSpPr>
          <p:nvPr>
            <p:ph type="sldNum" sz="quarter" idx="5"/>
          </p:nvPr>
        </p:nvSpPr>
        <p:spPr/>
        <p:txBody>
          <a:bodyPr/>
          <a:lstStyle/>
          <a:p>
            <a:fld id="{54995D65-F9D0-489D-BCF8-B935B2E6D2F8}" type="slidenum">
              <a:rPr lang="en-US" smtClean="0"/>
              <a:pPr/>
              <a:t>59</a:t>
            </a:fld>
            <a:endParaRPr lang="en-US"/>
          </a:p>
        </p:txBody>
      </p:sp>
    </p:spTree>
    <p:extLst>
      <p:ext uri="{BB962C8B-B14F-4D97-AF65-F5344CB8AC3E}">
        <p14:creationId xmlns:p14="http://schemas.microsoft.com/office/powerpoint/2010/main" val="3869675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61</a:t>
            </a:fld>
            <a:endParaRPr lang="en-US"/>
          </a:p>
        </p:txBody>
      </p:sp>
    </p:spTree>
    <p:extLst>
      <p:ext uri="{BB962C8B-B14F-4D97-AF65-F5344CB8AC3E}">
        <p14:creationId xmlns:p14="http://schemas.microsoft.com/office/powerpoint/2010/main" val="4123190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62</a:t>
            </a:fld>
            <a:endParaRPr lang="en-US"/>
          </a:p>
        </p:txBody>
      </p:sp>
    </p:spTree>
    <p:extLst>
      <p:ext uri="{BB962C8B-B14F-4D97-AF65-F5344CB8AC3E}">
        <p14:creationId xmlns:p14="http://schemas.microsoft.com/office/powerpoint/2010/main" val="1271905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800"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63</a:t>
            </a:fld>
            <a:endParaRPr lang="en-US"/>
          </a:p>
        </p:txBody>
      </p:sp>
    </p:spTree>
    <p:extLst>
      <p:ext uri="{BB962C8B-B14F-4D97-AF65-F5344CB8AC3E}">
        <p14:creationId xmlns:p14="http://schemas.microsoft.com/office/powerpoint/2010/main" val="1213117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800" dirty="0"/>
              <a:t>(This is helpful!)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GRANT SELECT ON VIEW is all you’d need, instead of granting access to the underlying tables. In this way you can provide a horizontal or vertically partitioned view of data, excluding certain secure columns for example, or rows. This is a way to essentially perform row-level security.</a:t>
            </a:r>
          </a:p>
        </p:txBody>
      </p:sp>
      <p:sp>
        <p:nvSpPr>
          <p:cNvPr id="4" name="Slide Number Placeholder 3"/>
          <p:cNvSpPr>
            <a:spLocks noGrp="1"/>
          </p:cNvSpPr>
          <p:nvPr>
            <p:ph type="sldNum" sz="quarter" idx="5"/>
          </p:nvPr>
        </p:nvSpPr>
        <p:spPr/>
        <p:txBody>
          <a:bodyPr/>
          <a:lstStyle/>
          <a:p>
            <a:fld id="{54995D65-F9D0-489D-BCF8-B935B2E6D2F8}" type="slidenum">
              <a:rPr lang="en-US" smtClean="0"/>
              <a:pPr/>
              <a:t>64</a:t>
            </a:fld>
            <a:endParaRPr lang="en-US"/>
          </a:p>
        </p:txBody>
      </p:sp>
    </p:spTree>
    <p:extLst>
      <p:ext uri="{BB962C8B-B14F-4D97-AF65-F5344CB8AC3E}">
        <p14:creationId xmlns:p14="http://schemas.microsoft.com/office/powerpoint/2010/main" val="306242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a:t>
            </a:fld>
            <a:endParaRPr lang="en-US"/>
          </a:p>
        </p:txBody>
      </p:sp>
    </p:spTree>
    <p:extLst>
      <p:ext uri="{BB962C8B-B14F-4D97-AF65-F5344CB8AC3E}">
        <p14:creationId xmlns:p14="http://schemas.microsoft.com/office/powerpoint/2010/main" val="20269817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&lt;read notes&gt;</a:t>
            </a:r>
          </a:p>
          <a:p>
            <a:r>
              <a:rPr lang="en-US" sz="2800" dirty="0"/>
              <a:t>This is a feature across all platforms, Azure SQL Database,</a:t>
            </a:r>
            <a:r>
              <a:rPr lang="en-US" sz="1800" b="0" i="0" kern="1200" dirty="0">
                <a:solidFill>
                  <a:schemeClr val="tx1"/>
                </a:solidFill>
                <a:effectLst/>
                <a:latin typeface="+mn-lt"/>
                <a:ea typeface="+mn-ea"/>
                <a:cs typeface="+mn-cs"/>
              </a:rPr>
              <a:t> </a:t>
            </a:r>
            <a:r>
              <a:rPr lang="en-US" sz="2800" dirty="0"/>
              <a:t>Managed Instance,</a:t>
            </a:r>
            <a:r>
              <a:rPr lang="en-US" sz="1800" b="0" i="0" kern="1200" dirty="0">
                <a:solidFill>
                  <a:schemeClr val="tx1"/>
                </a:solidFill>
                <a:effectLst/>
                <a:latin typeface="+mn-lt"/>
                <a:ea typeface="+mn-ea"/>
                <a:cs typeface="+mn-cs"/>
              </a:rPr>
              <a:t> </a:t>
            </a:r>
            <a:r>
              <a:rPr lang="en-US" sz="2800" dirty="0"/>
              <a:t>Azure Synapse Analytics, as well as SQL Server since SQL 2016. </a:t>
            </a:r>
          </a:p>
          <a:p>
            <a:r>
              <a:rPr lang="en-US" sz="2800" dirty="0"/>
              <a:t>&lt;read slide&gt;</a:t>
            </a:r>
          </a:p>
          <a:p>
            <a:r>
              <a:rPr lang="en-US" sz="2800" dirty="0"/>
              <a:t>I don’t have a sample lab for this but it’s something you should be aware of when trying to secure data, especially for reporting, but also for environments where databases have a variety of applications developed against them. You may have legacy databases with a mixed security environment of legacy and modern applications, perhaps low-code applications and mobile applications as well, and you want to help developers enforce a single, consistent row-level security policy at the database level. This feature like many others is very well documented with lots of samples on docs.Microsoft.com to help you implement. </a:t>
            </a:r>
          </a:p>
          <a:p>
            <a:r>
              <a:rPr lang="en-US" sz="2800" dirty="0"/>
              <a:t>https://docs.microsoft.com/en-us/sql/relational-databases/security/row-level-security?view=sql-server-ver15</a:t>
            </a:r>
          </a:p>
        </p:txBody>
      </p:sp>
      <p:sp>
        <p:nvSpPr>
          <p:cNvPr id="4" name="Slide Number Placeholder 3"/>
          <p:cNvSpPr>
            <a:spLocks noGrp="1"/>
          </p:cNvSpPr>
          <p:nvPr>
            <p:ph type="sldNum" sz="quarter" idx="5"/>
          </p:nvPr>
        </p:nvSpPr>
        <p:spPr/>
        <p:txBody>
          <a:bodyPr/>
          <a:lstStyle/>
          <a:p>
            <a:fld id="{54995D65-F9D0-489D-BCF8-B935B2E6D2F8}" type="slidenum">
              <a:rPr lang="en-US" smtClean="0"/>
              <a:pPr/>
              <a:t>65</a:t>
            </a:fld>
            <a:endParaRPr lang="en-US"/>
          </a:p>
        </p:txBody>
      </p:sp>
    </p:spTree>
    <p:extLst>
      <p:ext uri="{BB962C8B-B14F-4D97-AF65-F5344CB8AC3E}">
        <p14:creationId xmlns:p14="http://schemas.microsoft.com/office/powerpoint/2010/main" val="3069773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3067" dirty="0"/>
              <a:t>Some of the performance issues with UDF’s were addressed in the last two releases of SQL Server.</a:t>
            </a:r>
          </a:p>
          <a:p>
            <a:pPr lvl="1"/>
            <a:r>
              <a:rPr lang="en-US" sz="3067" dirty="0"/>
              <a:t>In SQL 2017 the performance feature Interleaved Execution helped with performance of Table Value Functions.</a:t>
            </a:r>
          </a:p>
          <a:p>
            <a:pPr lvl="1"/>
            <a:r>
              <a:rPr lang="en-US" sz="3067" dirty="0"/>
              <a:t>In SQL 2019 the new scalar function in-lining feature helped reduce the negative performance impact of abused scalar User Defined Functions.</a:t>
            </a:r>
          </a:p>
        </p:txBody>
      </p:sp>
      <p:sp>
        <p:nvSpPr>
          <p:cNvPr id="4" name="Slide Number Placeholder 3"/>
          <p:cNvSpPr>
            <a:spLocks noGrp="1"/>
          </p:cNvSpPr>
          <p:nvPr>
            <p:ph type="sldNum" sz="quarter" idx="5"/>
          </p:nvPr>
        </p:nvSpPr>
        <p:spPr/>
        <p:txBody>
          <a:bodyPr/>
          <a:lstStyle/>
          <a:p>
            <a:fld id="{54995D65-F9D0-489D-BCF8-B935B2E6D2F8}" type="slidenum">
              <a:rPr lang="en-US" smtClean="0"/>
              <a:pPr/>
              <a:t>66</a:t>
            </a:fld>
            <a:endParaRPr lang="en-US"/>
          </a:p>
        </p:txBody>
      </p:sp>
    </p:spTree>
    <p:extLst>
      <p:ext uri="{BB962C8B-B14F-4D97-AF65-F5344CB8AC3E}">
        <p14:creationId xmlns:p14="http://schemas.microsoft.com/office/powerpoint/2010/main" val="59159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69</a:t>
            </a:fld>
            <a:endParaRPr lang="en-US"/>
          </a:p>
        </p:txBody>
      </p:sp>
    </p:spTree>
    <p:extLst>
      <p:ext uri="{BB962C8B-B14F-4D97-AF65-F5344CB8AC3E}">
        <p14:creationId xmlns:p14="http://schemas.microsoft.com/office/powerpoint/2010/main" val="1729312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3200" dirty="0"/>
              <a:t>A schema is just a securable container, no longer implies “ownership”.</a:t>
            </a:r>
          </a:p>
          <a:p>
            <a:pPr lvl="1"/>
            <a:r>
              <a:rPr lang="en-US" sz="3067" dirty="0"/>
              <a:t>&lt;read slide&gt;</a:t>
            </a:r>
          </a:p>
        </p:txBody>
      </p:sp>
      <p:sp>
        <p:nvSpPr>
          <p:cNvPr id="4" name="Slide Number Placeholder 3"/>
          <p:cNvSpPr>
            <a:spLocks noGrp="1"/>
          </p:cNvSpPr>
          <p:nvPr>
            <p:ph type="sldNum" sz="quarter" idx="5"/>
          </p:nvPr>
        </p:nvSpPr>
        <p:spPr/>
        <p:txBody>
          <a:bodyPr/>
          <a:lstStyle/>
          <a:p>
            <a:fld id="{54995D65-F9D0-489D-BCF8-B935B2E6D2F8}" type="slidenum">
              <a:rPr lang="en-US" smtClean="0"/>
              <a:pPr/>
              <a:t>70</a:t>
            </a:fld>
            <a:endParaRPr lang="en-US"/>
          </a:p>
        </p:txBody>
      </p:sp>
    </p:spTree>
    <p:extLst>
      <p:ext uri="{BB962C8B-B14F-4D97-AF65-F5344CB8AC3E}">
        <p14:creationId xmlns:p14="http://schemas.microsoft.com/office/powerpoint/2010/main" val="529840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lvl="1"/>
            <a:r>
              <a:rPr lang="en-US" sz="3067" dirty="0"/>
              <a:t>&lt;read notes&gt;</a:t>
            </a:r>
          </a:p>
          <a:p>
            <a:pPr lvl="1"/>
            <a:r>
              <a:rPr lang="en-US" sz="3067" dirty="0"/>
              <a:t>Ok, but we really didn’t answer what </a:t>
            </a:r>
            <a:r>
              <a:rPr lang="en-US" sz="3067" dirty="0" err="1"/>
              <a:t>dbo</a:t>
            </a:r>
            <a:r>
              <a:rPr lang="en-US" sz="3067" dirty="0"/>
              <a:t>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&lt;read slide&gt;</a:t>
            </a:r>
          </a:p>
          <a:p>
            <a:pPr lvl="1"/>
            <a:r>
              <a:rPr lang="en-US" sz="3067" dirty="0"/>
              <a:t>So since 2005, the special </a:t>
            </a:r>
            <a:r>
              <a:rPr lang="en-US" sz="3067" dirty="0" err="1"/>
              <a:t>dbo</a:t>
            </a:r>
            <a:r>
              <a:rPr lang="en-US" sz="3067" dirty="0"/>
              <a:t> user and the full permissions implied by membership in the [</a:t>
            </a:r>
            <a:r>
              <a:rPr lang="en-US" sz="3067" dirty="0" err="1"/>
              <a:t>db_owner</a:t>
            </a:r>
            <a:r>
              <a:rPr lang="en-US" sz="3067" dirty="0"/>
              <a:t>] role are completely different. Also, let’s talk about “ownership”, because if you’re an old DBA like me, that’s also been redefined.</a:t>
            </a:r>
          </a:p>
        </p:txBody>
      </p:sp>
      <p:sp>
        <p:nvSpPr>
          <p:cNvPr id="4" name="Slide Number Placeholder 3"/>
          <p:cNvSpPr>
            <a:spLocks noGrp="1"/>
          </p:cNvSpPr>
          <p:nvPr>
            <p:ph type="sldNum" sz="quarter" idx="5"/>
          </p:nvPr>
        </p:nvSpPr>
        <p:spPr/>
        <p:txBody>
          <a:bodyPr/>
          <a:lstStyle/>
          <a:p>
            <a:fld id="{54995D65-F9D0-489D-BCF8-B935B2E6D2F8}" type="slidenum">
              <a:rPr lang="en-US" smtClean="0"/>
              <a:pPr/>
              <a:t>71</a:t>
            </a:fld>
            <a:endParaRPr lang="en-US"/>
          </a:p>
        </p:txBody>
      </p:sp>
    </p:spTree>
    <p:extLst>
      <p:ext uri="{BB962C8B-B14F-4D97-AF65-F5344CB8AC3E}">
        <p14:creationId xmlns:p14="http://schemas.microsoft.com/office/powerpoint/2010/main" val="28807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a:r>
              <a:rPr lang="en-US" sz="3067" dirty="0"/>
              <a:t>&lt;read slide first&gt;</a:t>
            </a:r>
          </a:p>
          <a:p>
            <a:pPr lvl="1"/>
            <a:r>
              <a:rPr lang="en-US" sz="3067" dirty="0"/>
              <a:t>That syntax is for changing the quote owner unquote of a database, which hasn’t been updated in the Management Studio UI, but in the syntax, has been renamed to authorization. </a:t>
            </a:r>
          </a:p>
          <a:p>
            <a:pPr lvl="1"/>
            <a:r>
              <a:rPr lang="en-US" sz="3067" dirty="0"/>
              <a:t>Databases should be owned by service accounts, not interactive accounts.</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72</a:t>
            </a:fld>
            <a:endParaRPr lang="en-US"/>
          </a:p>
        </p:txBody>
      </p:sp>
    </p:spTree>
    <p:extLst>
      <p:ext uri="{BB962C8B-B14F-4D97-AF65-F5344CB8AC3E}">
        <p14:creationId xmlns:p14="http://schemas.microsoft.com/office/powerpoint/2010/main" val="2629571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73</a:t>
            </a:fld>
            <a:endParaRPr lang="en-US"/>
          </a:p>
        </p:txBody>
      </p:sp>
    </p:spTree>
    <p:extLst>
      <p:ext uri="{BB962C8B-B14F-4D97-AF65-F5344CB8AC3E}">
        <p14:creationId xmlns:p14="http://schemas.microsoft.com/office/powerpoint/2010/main" val="8997652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r>
              <a:rPr lang="en-US" sz="3067" dirty="0"/>
              <a:t>Again, note here that none of these system objects or accounts are appropriate to be owned by an interactive account, that is, your account. If your interactive account expires while you’re in vacation, is locked out maliciously or accidentally, or is disabled when you leave, stuff will probably stop working in fun and exciting ways. You should regularly check to make sure, for example, that you have not become the owners of any databases or jobs you create, including jobs created by Management Studio Maintenance Plans, which have a habit of creating SQL Agent Jobs with your name on them.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3067"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3067" dirty="0"/>
              <a:t>Now, one question you probably have, is if the built-in </a:t>
            </a:r>
            <a:r>
              <a:rPr lang="en-US" sz="3067" dirty="0" err="1"/>
              <a:t>sa</a:t>
            </a:r>
            <a:r>
              <a:rPr lang="en-US" sz="3067" dirty="0"/>
              <a:t> account, the SQL Authenticated login that you probably set a password for at install. Does the ‘</a:t>
            </a:r>
            <a:r>
              <a:rPr lang="en-US" sz="3067" dirty="0" err="1"/>
              <a:t>sa</a:t>
            </a:r>
            <a:r>
              <a:rPr lang="en-US" sz="3067" dirty="0"/>
              <a:t>’ account count as an interactive account or a service account? The answer is, it depends on how you use it. I’m OK with databases or jobs being owned by ‘</a:t>
            </a:r>
            <a:r>
              <a:rPr lang="en-US" sz="3067" dirty="0" err="1"/>
              <a:t>sa</a:t>
            </a:r>
            <a:r>
              <a:rPr lang="en-US" sz="3067" dirty="0"/>
              <a:t>’, as long as nobody is using the ‘</a:t>
            </a:r>
            <a:r>
              <a:rPr lang="en-US" sz="3067" dirty="0" err="1"/>
              <a:t>sa</a:t>
            </a:r>
            <a:r>
              <a:rPr lang="en-US" sz="3067" dirty="0"/>
              <a:t>’ account. And ideally, nobody uses the ‘</a:t>
            </a:r>
            <a:r>
              <a:rPr lang="en-US" sz="3067" dirty="0" err="1"/>
              <a:t>sa</a:t>
            </a:r>
            <a:r>
              <a:rPr lang="en-US" sz="3067" dirty="0"/>
              <a:t>’ account. Again, all administrators, even contractors or managed service providers, should be accessing the SQL Server via their personal Active Directory admin accounts. If the ‘</a:t>
            </a:r>
            <a:r>
              <a:rPr lang="en-US" sz="3067" dirty="0" err="1"/>
              <a:t>sa</a:t>
            </a:r>
            <a:r>
              <a:rPr lang="en-US" sz="3067" dirty="0"/>
              <a:t>’ password is painful to enter and not passed around, and only stored in a password vault somewhere, I’m ok with calling ‘</a:t>
            </a:r>
            <a:r>
              <a:rPr lang="en-US" sz="3067" dirty="0" err="1"/>
              <a:t>sa</a:t>
            </a:r>
            <a:r>
              <a:rPr lang="en-US" sz="3067" dirty="0"/>
              <a:t>’ a service account. But if you have old school administrators who like to log in as ‘</a:t>
            </a:r>
            <a:r>
              <a:rPr lang="en-US" sz="3067" dirty="0" err="1"/>
              <a:t>sa</a:t>
            </a:r>
            <a:r>
              <a:rPr lang="en-US" sz="3067" dirty="0"/>
              <a:t>’, then no, we need to fix that behavior, because it’s problematic for reasons we’ve already discussed.</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74</a:t>
            </a:fld>
            <a:endParaRPr lang="en-US"/>
          </a:p>
        </p:txBody>
      </p:sp>
    </p:spTree>
    <p:extLst>
      <p:ext uri="{BB962C8B-B14F-4D97-AF65-F5344CB8AC3E}">
        <p14:creationId xmlns:p14="http://schemas.microsoft.com/office/powerpoint/2010/main" val="11280841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lvl="1"/>
            <a:r>
              <a:rPr lang="en-US" sz="3067" dirty="0"/>
              <a:t>VSA’s are specific to a machine, and for standalone SQL Server instances, they’re perfectly fine and secure to use as the SQL Server or SQL Agent service accounts, for example.  They’re installed that way by default unless you specify another service account, and they’re managed by the operating system to simplify the service security. It’s automatically managed, and can even be given access to resources out of the network. Whenever you do that, via a Windows File Share for example, you append a dollar sign to the end of the account, because this is a local computer account.</a:t>
            </a:r>
          </a:p>
          <a:p>
            <a:pPr lvl="1"/>
            <a:r>
              <a:rPr lang="en-US" sz="3067" dirty="0"/>
              <a:t>&lt;click&gt;</a:t>
            </a:r>
          </a:p>
          <a:p>
            <a:pPr lvl="1"/>
            <a:r>
              <a:rPr lang="en-US" sz="3067" dirty="0"/>
              <a:t>However, if you’re configuring an old fashioned Failover Cluster Instance or an availability group, it’s best to configure the SQL Server service account to be a service account managed by the Domain Controller. This can be a standard account you create in AD with a strong password that nobody knows, or, you can use a Managed Service Account. In fact, Microsoft recommends using a Managed Service Account with minimal privileges for any time a SQL Server needs to reach outside its own operating system. Here’s the great thing about MSA’s, they can’t be used interactively. And when you go to provide an MSA to SQL Server Configuration Manager, you just leave the password blank. And MSA’s can only be used on Servers they’ve been configured for, often with PowerShell. For example,</a:t>
            </a:r>
          </a:p>
          <a:p>
            <a:pPr lvl="1"/>
            <a:r>
              <a:rPr lang="en-US" sz="3067" dirty="0"/>
              <a:t>&lt;click&gt;</a:t>
            </a:r>
          </a:p>
          <a:p>
            <a:pPr lvl="1"/>
            <a:r>
              <a:rPr lang="en-US" sz="3067" dirty="0"/>
              <a:t>Once the MSA has been created in Active Directory, this PowerShell here is all that is needed before using an MSA as the Service Account for SQL Server.</a:t>
            </a:r>
          </a:p>
          <a:p>
            <a:pPr lvl="1"/>
            <a:r>
              <a:rPr lang="en-US" sz="3067" dirty="0"/>
              <a:t>&lt;click&gt;</a:t>
            </a:r>
          </a:p>
          <a:p>
            <a:pPr lvl="1"/>
            <a:r>
              <a:rPr lang="en-US" sz="3067" dirty="0"/>
              <a:t>Now, if you want to configure the same Managed Service Account for multiple instances, like in an failover cluster or availability group for example, you can use a Group Managed Service Account, which can be installed and used on multiple servers. Active Directory will automatically and regularly update the </a:t>
            </a:r>
            <a:r>
              <a:rPr lang="en-US" sz="3067" dirty="0" err="1"/>
              <a:t>gMSA</a:t>
            </a:r>
            <a:r>
              <a:rPr lang="en-US" sz="3067" dirty="0"/>
              <a:t> password on each server, quietly and behind the scenes, without any interruptions or outage or restart.</a:t>
            </a:r>
          </a:p>
          <a:p>
            <a:pPr lvl="1"/>
            <a:r>
              <a:rPr lang="en-US" sz="3067" dirty="0"/>
              <a:t>Note that a lot of what I’m talking about is relatively new, in the last few years, on this page may not be available on older operating systems or SQL Server versions. For example, support for </a:t>
            </a:r>
            <a:r>
              <a:rPr lang="en-US" sz="3067" dirty="0" err="1"/>
              <a:t>gMSA’s</a:t>
            </a:r>
            <a:r>
              <a:rPr lang="en-US" sz="3067" dirty="0"/>
              <a:t> was introduced in SQL 2014 and Server 2012 R2, and SQL 2016 is needed for some other scenarios with </a:t>
            </a:r>
            <a:r>
              <a:rPr lang="en-US" sz="3067" dirty="0" err="1"/>
              <a:t>gMSAs</a:t>
            </a:r>
            <a:r>
              <a:rPr lang="en-US" sz="3067" dirty="0"/>
              <a:t>.</a:t>
            </a:r>
          </a:p>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75</a:t>
            </a:fld>
            <a:endParaRPr lang="en-US"/>
          </a:p>
        </p:txBody>
      </p:sp>
    </p:spTree>
    <p:extLst>
      <p:ext uri="{BB962C8B-B14F-4D97-AF65-F5344CB8AC3E}">
        <p14:creationId xmlns:p14="http://schemas.microsoft.com/office/powerpoint/2010/main" val="2712769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sz="3067"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76</a:t>
            </a:fld>
            <a:endParaRPr lang="en-US"/>
          </a:p>
        </p:txBody>
      </p:sp>
    </p:spTree>
    <p:extLst>
      <p:ext uri="{BB962C8B-B14F-4D97-AF65-F5344CB8AC3E}">
        <p14:creationId xmlns:p14="http://schemas.microsoft.com/office/powerpoint/2010/main" val="141332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info here, but we’re looking at object explorer in SQL Server Management Studio.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Now, what have I already done wrong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I should create logins for to AD Security Groups, not individuals.  Insist on it. </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9</a:t>
            </a:fld>
            <a:endParaRPr lang="en-US"/>
          </a:p>
        </p:txBody>
      </p:sp>
    </p:spTree>
    <p:extLst>
      <p:ext uri="{BB962C8B-B14F-4D97-AF65-F5344CB8AC3E}">
        <p14:creationId xmlns:p14="http://schemas.microsoft.com/office/powerpoint/2010/main" val="1357497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82</a:t>
            </a:fld>
            <a:endParaRPr lang="en-US"/>
          </a:p>
        </p:txBody>
      </p:sp>
    </p:spTree>
    <p:extLst>
      <p:ext uri="{BB962C8B-B14F-4D97-AF65-F5344CB8AC3E}">
        <p14:creationId xmlns:p14="http://schemas.microsoft.com/office/powerpoint/2010/main" val="782960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find, then donate time and money to local STEM education initiatives where you live. Get involved in the nonprofits doing STEM education local to you, I’m sure you’re out there, last year I ran for the PASS board on a platform of trying to help PASS activate its membership to get more involved in partnering with local STEM nonprofits especially those in underserved public schools. There is almost certainly some nonprofit where you live that needs your enthusiasm and skills to close the opportunity gap.</a:t>
            </a:r>
          </a:p>
          <a:p>
            <a:r>
              <a:rPr lang="en-US" dirty="0"/>
              <a:t>Here’s a nonprofit in Baton Rouge that’s special to me, The Futures Fund, which provides Saturday school training to underprivileged youth on web development and digital art and photography.</a:t>
            </a:r>
          </a:p>
        </p:txBody>
      </p:sp>
      <p:sp>
        <p:nvSpPr>
          <p:cNvPr id="4" name="Slide Number Placeholder 3"/>
          <p:cNvSpPr>
            <a:spLocks noGrp="1"/>
          </p:cNvSpPr>
          <p:nvPr>
            <p:ph type="sldNum" sz="quarter" idx="5"/>
          </p:nvPr>
        </p:nvSpPr>
        <p:spPr/>
        <p:txBody>
          <a:bodyPr/>
          <a:lstStyle/>
          <a:p>
            <a:fld id="{54995D65-F9D0-489D-BCF8-B935B2E6D2F8}" type="slidenum">
              <a:rPr lang="en-US" smtClean="0"/>
              <a:pPr/>
              <a:t>84</a:t>
            </a:fld>
            <a:endParaRPr lang="en-US"/>
          </a:p>
        </p:txBody>
      </p:sp>
    </p:spTree>
    <p:extLst>
      <p:ext uri="{BB962C8B-B14F-4D97-AF65-F5344CB8AC3E}">
        <p14:creationId xmlns:p14="http://schemas.microsoft.com/office/powerpoint/2010/main" val="4112966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86</a:t>
            </a:fld>
            <a:endParaRPr lang="en-US"/>
          </a:p>
        </p:txBody>
      </p:sp>
    </p:spTree>
    <p:extLst>
      <p:ext uri="{BB962C8B-B14F-4D97-AF65-F5344CB8AC3E}">
        <p14:creationId xmlns:p14="http://schemas.microsoft.com/office/powerpoint/2010/main" val="94075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ea typeface="Roboto" panose="02000000000000000000" pitchFamily="2" charset="0"/>
              </a:rPr>
              <a:t>Devs -&gt; App Support -&gt; QA -&gt; Financial Analysts…</a:t>
            </a:r>
          </a:p>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10</a:t>
            </a:fld>
            <a:endParaRPr lang="en-US"/>
          </a:p>
        </p:txBody>
      </p:sp>
    </p:spTree>
    <p:extLst>
      <p:ext uri="{BB962C8B-B14F-4D97-AF65-F5344CB8AC3E}">
        <p14:creationId xmlns:p14="http://schemas.microsoft.com/office/powerpoint/2010/main" val="90483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4995D65-F9D0-489D-BCF8-B935B2E6D2F8}" type="slidenum">
              <a:rPr lang="en-US" smtClean="0"/>
              <a:pPr/>
              <a:t>11</a:t>
            </a:fld>
            <a:endParaRPr lang="en-US"/>
          </a:p>
        </p:txBody>
      </p:sp>
    </p:spTree>
    <p:extLst>
      <p:ext uri="{BB962C8B-B14F-4D97-AF65-F5344CB8AC3E}">
        <p14:creationId xmlns:p14="http://schemas.microsoft.com/office/powerpoint/2010/main" val="277695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www.pass.org/" TargetMode="External"/><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hyperlink" Target="http://www.sqlpass.org/PASSChapters/VirtualChapters.aspx" TargetMode="External"/><Relationship Id="rId5" Type="http://schemas.openxmlformats.org/officeDocument/2006/relationships/image" Target="../media/image8.png"/><Relationship Id="rId10" Type="http://schemas.openxmlformats.org/officeDocument/2006/relationships/hyperlink" Target="http://www.sqlpass.org/PASSChapters.aspx" TargetMode="External"/><Relationship Id="rId4" Type="http://schemas.openxmlformats.org/officeDocument/2006/relationships/image" Target="../media/image7.png"/><Relationship Id="rId9" Type="http://schemas.openxmlformats.org/officeDocument/2006/relationships/hyperlink" Target="http://www.sqlsaturday.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8698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660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39315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695568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078895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308722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71393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240603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1835440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2"/>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3"/>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584549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40815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0" y="990601"/>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0661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2161023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433040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50743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2144247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584007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1976738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006269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2653447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2531881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389081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133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25828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738938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557873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276431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434165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1071257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76736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869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807192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88746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0"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9" indent="0">
              <a:buNone/>
              <a:defRPr sz="1600" b="1">
                <a:latin typeface="Arial" pitchFamily="34" charset="0"/>
                <a:cs typeface="Arial" pitchFamily="34" charset="0"/>
              </a:defRPr>
            </a:lvl2pPr>
            <a:lvl3pPr marL="914377" indent="0">
              <a:buNone/>
              <a:defRPr sz="1400" b="1">
                <a:latin typeface="Arial" pitchFamily="34" charset="0"/>
                <a:cs typeface="Arial" pitchFamily="34" charset="0"/>
              </a:defRPr>
            </a:lvl3pPr>
            <a:lvl4pPr marL="1371566" indent="0">
              <a:buNone/>
              <a:defRPr sz="1200" b="1">
                <a:latin typeface="Arial" pitchFamily="34" charset="0"/>
                <a:cs typeface="Arial" pitchFamily="34" charset="0"/>
              </a:defRPr>
            </a:lvl4pPr>
            <a:lvl5pPr marL="1828754"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355933836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873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22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2"/>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75423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2214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6BEA-34B8-449D-8F37-09E0575A8DD0}"/>
              </a:ext>
            </a:extLst>
          </p:cNvPr>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3" name="Content Placeholder 2">
            <a:extLst>
              <a:ext uri="{FF2B5EF4-FFF2-40B4-BE49-F238E27FC236}">
                <a16:creationId xmlns:a16="http://schemas.microsoft.com/office/drawing/2014/main" id="{67804E60-AE9D-417F-86A8-C1EC79A7892D}"/>
              </a:ext>
            </a:extLst>
          </p:cNvPr>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4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127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26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838201"/>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735" r:id="rId1"/>
    <p:sldLayoutId id="2147483745" r:id="rId2"/>
    <p:sldLayoutId id="2147483793" r:id="rId3"/>
    <p:sldLayoutId id="2147483796" r:id="rId4"/>
    <p:sldLayoutId id="2147483835" r:id="rId5"/>
  </p:sldLayoutIdLst>
  <p:hf hdr="0" ftr="0" dt="0"/>
  <p:txStyles>
    <p:titleStyle>
      <a:lvl1pPr algn="l" defTabSz="457200"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50938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34" r:id="rId8"/>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84339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3.emf"/><Relationship Id="rId5" Type="http://schemas.openxmlformats.org/officeDocument/2006/relationships/image" Target="../media/image12.emf"/><Relationship Id="rId4" Type="http://schemas.openxmlformats.org/officeDocument/2006/relationships/image" Target="../media/image3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upport.microsoft.com/kb/918992"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7.xml"/><Relationship Id="rId1" Type="http://schemas.openxmlformats.org/officeDocument/2006/relationships/customXml" Target="../../customXml/item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blogs.msdn.microsoft.com/sqlnativeclient/2017/10/06/announcing-the-new-release-of-ole-db-driver-for-sql-server/"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hyperlink" Target="https://www.sqltact.com/2019/06/actual-emails-will-msoledb-work-for.html" TargetMode="External"/><Relationship Id="rId4" Type="http://schemas.openxmlformats.org/officeDocument/2006/relationships/hyperlink" Target="https://techcommunity.microsoft.com/t5/SQL-Server/ODBC-Driver-17-for-SQL-Server-Released/ba-p/38582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25.xml"/><Relationship Id="rId5" Type="http://schemas.openxmlformats.org/officeDocument/2006/relationships/image" Target="../media/image52.jpeg"/><Relationship Id="rId4" Type="http://schemas.openxmlformats.org/officeDocument/2006/relationships/image" Target="../media/image5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hyperlink" Target="http://blogs.msdn.com/b/sqlsecurity/archive/2011/08/25/database-engine-permission-basics.aspx" TargetMode="External"/><Relationship Id="rId13" Type="http://schemas.openxmlformats.org/officeDocument/2006/relationships/hyperlink" Target="http://technet.microsoft.com/en-us/library/ms187359.aspx" TargetMode="External"/><Relationship Id="rId18" Type="http://schemas.openxmlformats.org/officeDocument/2006/relationships/hyperlink" Target="https://docs.microsoft.com/en-us/sql/relational-databases/security/row-level-security?view=sql-server-ver15" TargetMode="External"/><Relationship Id="rId3" Type="http://schemas.openxmlformats.org/officeDocument/2006/relationships/hyperlink" Target="https://docs.microsoft.com/en-us/sql/connect/oledb/oledb-driver-for-sql-server?view=sql-server-2017" TargetMode="External"/><Relationship Id="rId7" Type="http://schemas.openxmlformats.org/officeDocument/2006/relationships/hyperlink" Target="http://msdn.microsoft.com/en-us/library/bb669058(v=VS.110).aspx" TargetMode="External"/><Relationship Id="rId12" Type="http://schemas.openxmlformats.org/officeDocument/2006/relationships/hyperlink" Target="https://www.slideshare.net/GrantFritchey/sql-injection-what-it-is-how-to-stop-it" TargetMode="External"/><Relationship Id="rId17" Type="http://schemas.openxmlformats.org/officeDocument/2006/relationships/hyperlink" Target="https://docs.microsoft.com/en-us/dotnet/framework/data/adonet/sql/server-and-database-roles-in-sql-server" TargetMode="External"/><Relationship Id="rId2" Type="http://schemas.openxmlformats.org/officeDocument/2006/relationships/hyperlink" Target="http://msdn.microsoft.com/en-us/library/ms191291.aspx" TargetMode="External"/><Relationship Id="rId16" Type="http://schemas.openxmlformats.org/officeDocument/2006/relationships/hyperlink" Target="https://azure.microsoft.com/en-us/documentation/articles/sql-database-manage-logins/" TargetMode="External"/><Relationship Id="rId1" Type="http://schemas.openxmlformats.org/officeDocument/2006/relationships/slideLayout" Target="../slideLayouts/slideLayout1.xml"/><Relationship Id="rId6" Type="http://schemas.openxmlformats.org/officeDocument/2006/relationships/hyperlink" Target="http://social.technet.microsoft.com/wiki/cfs-file.ashx/__key/communityserver-wikis-components-files/00-00-00-00-05/5710.Permissions_5F00_Poster_5F00_2008_5F00_R2_5F00_Wiki.pdf" TargetMode="External"/><Relationship Id="rId11" Type="http://schemas.openxmlformats.org/officeDocument/2006/relationships/hyperlink" Target="https://azure.microsoft.com/en-us/blog/azure-sql-database-threat-detection-your-built-in-security-expert/" TargetMode="External"/><Relationship Id="rId5" Type="http://schemas.openxmlformats.org/officeDocument/2006/relationships/hyperlink" Target="https://techcommunity.microsoft.com/t5/SQL-Server/ODBC-Driver-17-for-SQL-Server-Released/ba-p/385825" TargetMode="External"/><Relationship Id="rId15" Type="http://schemas.openxmlformats.org/officeDocument/2006/relationships/hyperlink" Target="https://azure.microsoft.com/en-us/documentation/articles/sql-database-aad-authentication/" TargetMode="External"/><Relationship Id="rId10" Type="http://schemas.openxmlformats.org/officeDocument/2006/relationships/hyperlink" Target="https://docs.microsoft.com/en-us/sql/relational-databases/databases/security-best-practices-with-contained-databases?view=sql-server-2017" TargetMode="External"/><Relationship Id="rId19" Type="http://schemas.openxmlformats.org/officeDocument/2006/relationships/hyperlink" Target="https://docs.microsoft.com/en-us/sql/database-engine/configure-windows/configure-windows-service-accounts-and-permissions?view=sql-server-ver15" TargetMode="External"/><Relationship Id="rId4" Type="http://schemas.openxmlformats.org/officeDocument/2006/relationships/hyperlink" Target="https://blogs.msdn.microsoft.com/sqlnativeclient/2017/10/06/announcing-the-new-release-of-ole-db-driver-for-sql-server/" TargetMode="External"/><Relationship Id="rId9" Type="http://schemas.openxmlformats.org/officeDocument/2006/relationships/hyperlink" Target="http://msdn.microsoft.com/en-us/library/ms191465.aspx" TargetMode="External"/><Relationship Id="rId14" Type="http://schemas.openxmlformats.org/officeDocument/2006/relationships/hyperlink" Target="http://support.microsoft.com/kb/918992"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www.thewallsproject.org/programs/futures_fun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33.emf"/><Relationship Id="rId5" Type="http://schemas.openxmlformats.org/officeDocument/2006/relationships/image" Target="../media/image12.emf"/><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customXml" Target="../../customXml/item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7D241-E77C-40E2-A21F-2D22E45EB9B3}"/>
              </a:ext>
            </a:extLst>
          </p:cNvPr>
          <p:cNvSpPr>
            <a:spLocks noGrp="1"/>
          </p:cNvSpPr>
          <p:nvPr>
            <p:ph type="title"/>
          </p:nvPr>
        </p:nvSpPr>
        <p:spPr>
          <a:xfrm>
            <a:off x="539483" y="2227954"/>
            <a:ext cx="6980544" cy="818705"/>
          </a:xfrm>
        </p:spPr>
        <p:txBody>
          <a:bodyPr/>
          <a:lstStyle/>
          <a:p>
            <a:r>
              <a:rPr lang="en-US" dirty="0"/>
              <a:t>SQL Security Principals 101</a:t>
            </a:r>
            <a:endParaRPr lang="en-CA" dirty="0"/>
          </a:p>
        </p:txBody>
      </p:sp>
      <p:sp>
        <p:nvSpPr>
          <p:cNvPr id="4" name="Text Placeholder 3">
            <a:extLst>
              <a:ext uri="{FF2B5EF4-FFF2-40B4-BE49-F238E27FC236}">
                <a16:creationId xmlns:a16="http://schemas.microsoft.com/office/drawing/2014/main" id="{6A06FFDE-71D8-4BC7-92AB-9480095FC80D}"/>
              </a:ext>
            </a:extLst>
          </p:cNvPr>
          <p:cNvSpPr>
            <a:spLocks noGrp="1"/>
          </p:cNvSpPr>
          <p:nvPr>
            <p:ph type="body" sz="quarter" idx="13"/>
          </p:nvPr>
        </p:nvSpPr>
        <p:spPr/>
        <p:txBody>
          <a:bodyPr/>
          <a:lstStyle/>
          <a:p>
            <a:r>
              <a:rPr lang="en-CA" dirty="0"/>
              <a:t>William Assaf, </a:t>
            </a:r>
          </a:p>
          <a:p>
            <a:r>
              <a:rPr lang="en-CA" dirty="0"/>
              <a:t>He/Him, </a:t>
            </a:r>
          </a:p>
          <a:p>
            <a:r>
              <a:rPr lang="en-CA" dirty="0"/>
              <a:t>Senior Content Developer, </a:t>
            </a:r>
          </a:p>
          <a:p>
            <a:r>
              <a:rPr lang="en-CA" dirty="0"/>
              <a:t>Microsoft</a:t>
            </a:r>
          </a:p>
        </p:txBody>
      </p:sp>
    </p:spTree>
    <p:extLst>
      <p:ext uri="{BB962C8B-B14F-4D97-AF65-F5344CB8AC3E}">
        <p14:creationId xmlns:p14="http://schemas.microsoft.com/office/powerpoint/2010/main" val="427446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dirty="0">
                <a:latin typeface="Roboto" panose="02000000000000000000" pitchFamily="2" charset="0"/>
                <a:ea typeface="Roboto" panose="02000000000000000000" pitchFamily="2" charset="0"/>
              </a:rPr>
              <a:t>Create logins for to AD Security Groups, not individuals.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Insist on it. </a:t>
            </a:r>
          </a:p>
          <a:p>
            <a:r>
              <a:rPr lang="en-US" dirty="0">
                <a:latin typeface="Roboto" panose="02000000000000000000" pitchFamily="2" charset="0"/>
                <a:ea typeface="Roboto" panose="02000000000000000000" pitchFamily="2" charset="0"/>
              </a:rPr>
              <a:t>Be aware of who is a member of those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groups,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and what groups are a member of those groups…</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85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AD Security Groups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308283" cy="750580"/>
          </a:xfrm>
        </p:spPr>
        <p:txBody>
          <a:bodyPr/>
          <a:lstStyle/>
          <a:p>
            <a:r>
              <a:rPr lang="en-US" sz="2800" dirty="0"/>
              <a:t>You can interrogate AD for the members of security groups </a:t>
            </a:r>
          </a:p>
          <a:p>
            <a:pPr marL="0" indent="0">
              <a:buNone/>
            </a:pPr>
            <a:r>
              <a:rPr lang="en-US" sz="2800" dirty="0">
                <a:solidFill>
                  <a:srgbClr val="0000FF"/>
                </a:solidFill>
                <a:latin typeface="Consolas" panose="020B0609020204030204" pitchFamily="49" charset="0"/>
              </a:rPr>
              <a:t>EXEC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master</a:t>
            </a:r>
            <a:r>
              <a:rPr lang="en-US" sz="2800" dirty="0">
                <a:solidFill>
                  <a:srgbClr val="808080"/>
                </a:solidFill>
                <a:latin typeface="Consolas" panose="020B0609020204030204" pitchFamily="49" charset="0"/>
              </a:rPr>
              <a:t>..</a:t>
            </a:r>
            <a:r>
              <a:rPr lang="en-US" sz="2800" dirty="0" err="1">
                <a:solidFill>
                  <a:srgbClr val="800000"/>
                </a:solidFill>
                <a:latin typeface="Consolas" panose="020B0609020204030204" pitchFamily="49" charset="0"/>
              </a:rPr>
              <a:t>xp_logininfo</a:t>
            </a:r>
            <a:r>
              <a:rPr lang="en-US" sz="2800" dirty="0">
                <a:solidFill>
                  <a:srgbClr val="0000FF"/>
                </a:solidFill>
                <a:latin typeface="Consolas" panose="020B0609020204030204" pitchFamily="49" charset="0"/>
              </a:rPr>
              <a:t> </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@acctname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'domain\</a:t>
            </a:r>
            <a:r>
              <a:rPr lang="en-US" sz="2800" dirty="0" err="1">
                <a:solidFill>
                  <a:srgbClr val="FF0000"/>
                </a:solidFill>
                <a:latin typeface="Consolas" panose="020B0609020204030204" pitchFamily="49" charset="0"/>
              </a:rPr>
              <a:t>groupname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pPr marL="0" indent="0">
              <a:buNone/>
            </a:pPr>
            <a:r>
              <a:rPr lang="en-US" sz="2800" dirty="0">
                <a:solidFill>
                  <a:srgbClr val="000000"/>
                </a:solidFill>
                <a:latin typeface="Consolas" panose="020B0609020204030204" pitchFamily="49" charset="0"/>
              </a:rPr>
              <a:t>@option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'members'</a:t>
            </a:r>
            <a:endParaRPr lang="en-US" sz="2800" dirty="0">
              <a:solidFill>
                <a:srgbClr val="000000"/>
              </a:solidFill>
              <a:latin typeface="Consolas" panose="020B0609020204030204" pitchFamily="49" charset="0"/>
            </a:endParaRPr>
          </a:p>
          <a:p>
            <a:pPr marL="0" indent="0">
              <a:buNone/>
            </a:pPr>
            <a:endParaRPr lang="en-US" sz="2800" dirty="0"/>
          </a:p>
          <a:p>
            <a:r>
              <a:rPr lang="en-US" sz="2800" dirty="0"/>
              <a:t>BUT it only returns FIRST level members, not recursive. </a:t>
            </a:r>
            <a:br>
              <a:rPr lang="en-US" sz="2800" dirty="0"/>
            </a:br>
            <a:r>
              <a:rPr lang="en-US" sz="2800" dirty="0"/>
              <a:t>Instead use PowerShell:</a:t>
            </a:r>
          </a:p>
          <a:p>
            <a:pPr marL="0" indent="0">
              <a:buNone/>
            </a:pPr>
            <a:r>
              <a:rPr lang="en-US" sz="2800" dirty="0">
                <a:solidFill>
                  <a:srgbClr val="0000FF"/>
                </a:solidFill>
                <a:latin typeface="Consolas" panose="020B0609020204030204" pitchFamily="49" charset="0"/>
              </a:rPr>
              <a:t>Get</a:t>
            </a:r>
            <a:r>
              <a:rPr lang="en-US" sz="2800" dirty="0">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ADGroupMember</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identity</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'Development'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recursive</a:t>
            </a:r>
            <a:endParaRPr lang="en-US" sz="2800"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446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and Database Built-in Roles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6644742" cy="750580"/>
          </a:xfrm>
        </p:spPr>
        <p:txBody>
          <a:bodyPr/>
          <a:lstStyle/>
          <a:p>
            <a:r>
              <a:rPr lang="en-US" dirty="0"/>
              <a:t>Roles are security principals too</a:t>
            </a:r>
          </a:p>
          <a:p>
            <a:r>
              <a:rPr lang="en-US" dirty="0"/>
              <a:t>Logins added to Server Roles</a:t>
            </a:r>
          </a:p>
          <a:p>
            <a:r>
              <a:rPr lang="en-US" dirty="0"/>
              <a:t>Users added to Database Roles</a:t>
            </a:r>
          </a:p>
          <a:p>
            <a:r>
              <a:rPr lang="en-US" dirty="0"/>
              <a:t>Built-in Roles to provide a standard for access that may be </a:t>
            </a:r>
            <a:r>
              <a:rPr lang="en-US" b="1" dirty="0"/>
              <a:t>too broad.</a:t>
            </a:r>
          </a:p>
          <a:p>
            <a:r>
              <a:rPr lang="en-US" dirty="0"/>
              <a:t>Follow principles of RBAC.</a:t>
            </a:r>
          </a:p>
          <a:p>
            <a:r>
              <a:rPr lang="en-US" dirty="0"/>
              <a:t>Windows, AD, or Azure AD Auth makes this easier </a:t>
            </a:r>
            <a:r>
              <a:rPr lang="en-US"/>
              <a:t>to accomplish.</a:t>
            </a:r>
            <a:endParaRPr lang="en-US" dirty="0"/>
          </a:p>
          <a:p>
            <a:endParaRPr lang="en-US" dirty="0"/>
          </a:p>
          <a:p>
            <a:endParaRPr lang="en-US" dirty="0"/>
          </a:p>
          <a:p>
            <a:endParaRPr lang="en-US" dirty="0"/>
          </a:p>
        </p:txBody>
      </p:sp>
      <p:pic>
        <p:nvPicPr>
          <p:cNvPr id="6" name="Picture 2" descr="A screenshot of the SSMS Server Roles list on the properties page of a Login">
            <a:extLst>
              <a:ext uri="{FF2B5EF4-FFF2-40B4-BE49-F238E27FC236}">
                <a16:creationId xmlns:a16="http://schemas.microsoft.com/office/drawing/2014/main" id="{36828F54-5088-4E43-BAF5-171D2ECD2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90"/>
          <a:stretch/>
        </p:blipFill>
        <p:spPr bwMode="auto">
          <a:xfrm>
            <a:off x="7117132" y="2133600"/>
            <a:ext cx="200746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screenshot of the Security Folder of a database, with the Database Roles folder expanded">
            <a:extLst>
              <a:ext uri="{FF2B5EF4-FFF2-40B4-BE49-F238E27FC236}">
                <a16:creationId xmlns:a16="http://schemas.microsoft.com/office/drawing/2014/main" id="{562C3A42-A3E5-413E-96F8-94822E6E7E16}"/>
              </a:ext>
            </a:extLst>
          </p:cNvPr>
          <p:cNvPicPr>
            <a:picLocks noChangeAspect="1"/>
          </p:cNvPicPr>
          <p:nvPr/>
        </p:nvPicPr>
        <p:blipFill>
          <a:blip r:embed="rId4"/>
          <a:stretch>
            <a:fillRect/>
          </a:stretch>
        </p:blipFill>
        <p:spPr>
          <a:xfrm>
            <a:off x="9091147" y="1143000"/>
            <a:ext cx="3070151" cy="5715000"/>
          </a:xfrm>
          <a:prstGeom prst="rect">
            <a:avLst/>
          </a:prstGeom>
        </p:spPr>
      </p:pic>
    </p:spTree>
    <p:extLst>
      <p:ext uri="{BB962C8B-B14F-4D97-AF65-F5344CB8AC3E}">
        <p14:creationId xmlns:p14="http://schemas.microsoft.com/office/powerpoint/2010/main" val="37742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Every login/user is a member of “public” roles.</a:t>
            </a:r>
          </a:p>
          <a:p>
            <a:r>
              <a:rPr lang="en-US" sz="3600" dirty="0"/>
              <a:t>All logins/users inherit permissions granted to public.</a:t>
            </a:r>
          </a:p>
          <a:p>
            <a:pPr lvl="1"/>
            <a:r>
              <a:rPr lang="en-US" sz="3600" b="1" dirty="0"/>
              <a:t>Public </a:t>
            </a:r>
            <a:r>
              <a:rPr lang="en-US" sz="3600" dirty="0"/>
              <a:t>is a </a:t>
            </a:r>
            <a:r>
              <a:rPr lang="en-US" sz="3600" b="1" dirty="0"/>
              <a:t>server role </a:t>
            </a:r>
            <a:r>
              <a:rPr lang="en-US" sz="3600" dirty="0"/>
              <a:t>that should never be granted any additional permissions, authorization or ownership. </a:t>
            </a:r>
          </a:p>
          <a:p>
            <a:pPr lvl="1"/>
            <a:r>
              <a:rPr lang="en-US" sz="3600" b="1" dirty="0"/>
              <a:t>Public is also a database role. </a:t>
            </a:r>
            <a:r>
              <a:rPr lang="en-US" sz="3600" dirty="0"/>
              <a:t>Every database user/role belongs to a </a:t>
            </a:r>
            <a:r>
              <a:rPr lang="en-US" sz="3600" b="1" dirty="0"/>
              <a:t>public database role. </a:t>
            </a:r>
          </a:p>
        </p:txBody>
      </p:sp>
    </p:spTree>
    <p:extLst>
      <p:ext uri="{BB962C8B-B14F-4D97-AF65-F5344CB8AC3E}">
        <p14:creationId xmlns:p14="http://schemas.microsoft.com/office/powerpoint/2010/main" val="400529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Public</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dirty="0"/>
              <a:t>Should fail any app security audit or DB audit. Trust me.</a:t>
            </a:r>
          </a:p>
          <a:p>
            <a:r>
              <a:rPr lang="en-US" dirty="0"/>
              <a:t>Expected non-issue findings from Database Diagram feature.</a:t>
            </a:r>
          </a:p>
          <a:p>
            <a:r>
              <a:rPr lang="en-US" dirty="0"/>
              <a:t>A pain to unravel. </a:t>
            </a:r>
          </a:p>
          <a:p>
            <a:r>
              <a:rPr lang="en-US" dirty="0"/>
              <a:t>Check for this. </a:t>
            </a:r>
          </a:p>
          <a:p>
            <a:pPr lvl="2"/>
            <a:r>
              <a:rPr lang="en-US" sz="2533" dirty="0"/>
              <a:t>Toolbox: 1 - public </a:t>
            </a:r>
            <a:r>
              <a:rPr lang="en-US" sz="2533" dirty="0" err="1"/>
              <a:t>permissions.sql</a:t>
            </a:r>
            <a:endParaRPr lang="en-US" sz="2533" dirty="0"/>
          </a:p>
          <a:p>
            <a:endParaRPr lang="en-US" dirty="0"/>
          </a:p>
          <a:p>
            <a:endParaRPr lang="en-US" dirty="0"/>
          </a:p>
        </p:txBody>
      </p:sp>
    </p:spTree>
    <p:extLst>
      <p:ext uri="{BB962C8B-B14F-4D97-AF65-F5344CB8AC3E}">
        <p14:creationId xmlns:p14="http://schemas.microsoft.com/office/powerpoint/2010/main" val="32166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Guest</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1" cy="750580"/>
          </a:xfrm>
        </p:spPr>
        <p:txBody>
          <a:bodyPr/>
          <a:lstStyle/>
          <a:p>
            <a:r>
              <a:rPr lang="en-US" sz="3600" dirty="0"/>
              <a:t>Special built-in user in each database.</a:t>
            </a:r>
          </a:p>
          <a:p>
            <a:r>
              <a:rPr lang="en-US" sz="3600" dirty="0"/>
              <a:t>Any login that doesn’t have a mapped user in a database inherits GUEST.</a:t>
            </a:r>
          </a:p>
          <a:p>
            <a:r>
              <a:rPr lang="en-US" sz="3600" dirty="0"/>
              <a:t>By default, this is disabled in all databases. </a:t>
            </a:r>
          </a:p>
          <a:p>
            <a:r>
              <a:rPr lang="en-US" sz="3600" dirty="0"/>
              <a:t>Check for this. </a:t>
            </a:r>
          </a:p>
          <a:p>
            <a:pPr lvl="1"/>
            <a:r>
              <a:rPr lang="en-US" sz="3200" dirty="0"/>
              <a:t>Toolbox: 2 - guest </a:t>
            </a:r>
            <a:r>
              <a:rPr lang="en-US" sz="3200" dirty="0" err="1"/>
              <a:t>permissions.sql</a:t>
            </a:r>
            <a:endParaRPr lang="en-US" sz="3200" dirty="0"/>
          </a:p>
        </p:txBody>
      </p:sp>
    </p:spTree>
    <p:extLst>
      <p:ext uri="{BB962C8B-B14F-4D97-AF65-F5344CB8AC3E}">
        <p14:creationId xmlns:p14="http://schemas.microsoft.com/office/powerpoint/2010/main" val="260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3600" dirty="0"/>
              <a:t>Logins are given a default database.  </a:t>
            </a:r>
          </a:p>
          <a:p>
            <a:r>
              <a:rPr lang="en-US" sz="3600" dirty="0"/>
              <a:t>CONNECT will fail if the Default Database is not accessible. </a:t>
            </a:r>
          </a:p>
          <a:p>
            <a:pPr lvl="1">
              <a:buFont typeface="Arial" pitchFamily="34" charset="0"/>
              <a:buChar char="•"/>
            </a:pPr>
            <a:r>
              <a:rPr lang="en-US" sz="3600" dirty="0">
                <a:latin typeface="+mn-lt"/>
                <a:cs typeface="Segoe UI" panose="020B0502040204020203" pitchFamily="34" charset="0"/>
              </a:rPr>
              <a:t>Best practice: set Default Database to the intended User Database, or to TempDB, which is always there, but not persistent.</a:t>
            </a:r>
          </a:p>
        </p:txBody>
      </p:sp>
    </p:spTree>
    <p:extLst>
      <p:ext uri="{BB962C8B-B14F-4D97-AF65-F5344CB8AC3E}">
        <p14:creationId xmlns:p14="http://schemas.microsoft.com/office/powerpoint/2010/main" val="25677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Server Logins + Database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9" y="1600200"/>
            <a:ext cx="10607142" cy="750580"/>
          </a:xfrm>
        </p:spPr>
        <p:txBody>
          <a:bodyPr/>
          <a:lstStyle/>
          <a:p>
            <a:r>
              <a:rPr lang="en-US" sz="4000" dirty="0"/>
              <a:t>A Server Login is what authenticates a connection to SQL.</a:t>
            </a:r>
          </a:p>
          <a:p>
            <a:r>
              <a:rPr lang="en-US" sz="4000" dirty="0"/>
              <a:t>A Database User provides a Login with database access.</a:t>
            </a:r>
          </a:p>
        </p:txBody>
      </p:sp>
    </p:spTree>
    <p:extLst>
      <p:ext uri="{BB962C8B-B14F-4D97-AF65-F5344CB8AC3E}">
        <p14:creationId xmlns:p14="http://schemas.microsoft.com/office/powerpoint/2010/main" val="29254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Authenticated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SQL Logins are authenticated by a SQL Server instance.</a:t>
            </a:r>
          </a:p>
          <a:p>
            <a:r>
              <a:rPr lang="en-US" dirty="0"/>
              <a:t>“Enforce Password Policy” encouraged, but not required!?</a:t>
            </a:r>
          </a:p>
          <a:p>
            <a:r>
              <a:rPr lang="en-US" dirty="0"/>
              <a:t>More administrative effort to maintain, migrate, secure.</a:t>
            </a:r>
          </a:p>
          <a:p>
            <a:endParaRPr lang="en-US" dirty="0"/>
          </a:p>
        </p:txBody>
      </p:sp>
      <p:pic>
        <p:nvPicPr>
          <p:cNvPr id="4" name="Picture 3" descr="A screenshot of MSDN documentation that says &quot;Security Note &#10;When possible, use Windows Authentication&quot;">
            <a:extLst>
              <a:ext uri="{FF2B5EF4-FFF2-40B4-BE49-F238E27FC236}">
                <a16:creationId xmlns:a16="http://schemas.microsoft.com/office/drawing/2014/main" id="{E53E7DAF-F090-45A2-9DB2-AE915B2F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35" y="4267200"/>
            <a:ext cx="527338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Passwords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Check for weak or easily predicted passwords.</a:t>
            </a:r>
          </a:p>
          <a:p>
            <a:r>
              <a:rPr lang="en-US" dirty="0"/>
              <a:t>Compare hash results to </a:t>
            </a:r>
            <a:r>
              <a:rPr lang="en-US" dirty="0" err="1"/>
              <a:t>sys.sql_logins.password_hash</a:t>
            </a:r>
            <a:r>
              <a:rPr lang="en-US" dirty="0"/>
              <a:t>.</a:t>
            </a:r>
          </a:p>
          <a:p>
            <a:pPr lvl="1"/>
            <a:r>
              <a:rPr lang="en-US" dirty="0"/>
              <a:t>Toolbox – 3 easy </a:t>
            </a:r>
            <a:r>
              <a:rPr lang="en-US" dirty="0" err="1"/>
              <a:t>passwords.sql</a:t>
            </a:r>
            <a:endParaRPr lang="en-US" dirty="0"/>
          </a:p>
          <a:p>
            <a:endParaRPr lang="en-US" dirty="0"/>
          </a:p>
        </p:txBody>
      </p:sp>
    </p:spTree>
    <p:extLst>
      <p:ext uri="{BB962C8B-B14F-4D97-AF65-F5344CB8AC3E}">
        <p14:creationId xmlns:p14="http://schemas.microsoft.com/office/powerpoint/2010/main" val="19425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Senior Content Developer</a:t>
            </a:r>
          </a:p>
          <a:p>
            <a:r>
              <a:rPr lang="en-CA" sz="2800" dirty="0"/>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3827157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vs SQL Auth</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dirty="0"/>
              <a:t>In a typical enterprise business environment,</a:t>
            </a:r>
          </a:p>
          <a:p>
            <a:pPr marL="0" indent="0">
              <a:buNone/>
            </a:pPr>
            <a:r>
              <a:rPr lang="en-US" dirty="0"/>
              <a:t>	Windows Authentication means that:</a:t>
            </a:r>
          </a:p>
          <a:p>
            <a:pPr marL="0" indent="0">
              <a:buNone/>
            </a:pPr>
            <a:r>
              <a:rPr lang="en-US" dirty="0"/>
              <a:t>			account creation/termination, </a:t>
            </a:r>
          </a:p>
          <a:p>
            <a:pPr marL="0" indent="0">
              <a:buNone/>
            </a:pPr>
            <a:r>
              <a:rPr lang="en-US" dirty="0"/>
              <a:t>			security group membership, </a:t>
            </a:r>
          </a:p>
          <a:p>
            <a:pPr marL="0" indent="0">
              <a:buNone/>
            </a:pPr>
            <a:r>
              <a:rPr lang="en-US" dirty="0"/>
              <a:t>			password policy,</a:t>
            </a:r>
          </a:p>
          <a:p>
            <a:pPr marL="0" indent="0">
              <a:buNone/>
            </a:pPr>
            <a:r>
              <a:rPr lang="en-US" dirty="0"/>
              <a:t>	are all handled by an existing corporate security 	administration infrastructure.  </a:t>
            </a:r>
          </a:p>
        </p:txBody>
      </p:sp>
    </p:spTree>
    <p:extLst>
      <p:ext uri="{BB962C8B-B14F-4D97-AF65-F5344CB8AC3E}">
        <p14:creationId xmlns:p14="http://schemas.microsoft.com/office/powerpoint/2010/main" val="1921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Windows Auth and Apps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3000" dirty="0"/>
              <a:t>Using Windows Auth requires the OS to authenticate. </a:t>
            </a:r>
          </a:p>
          <a:p>
            <a:r>
              <a:rPr lang="en-US" sz="3000" dirty="0"/>
              <a:t>In Windows, this is the SSPI, which will authenticate via Kerberos or NTLM. This is non-trivial.</a:t>
            </a:r>
          </a:p>
          <a:p>
            <a:r>
              <a:rPr lang="en-US" sz="3000" dirty="0"/>
              <a:t>Kerberos requires Service Principal Name (SPN).</a:t>
            </a:r>
          </a:p>
          <a:p>
            <a:r>
              <a:rPr lang="en-US" sz="3000" dirty="0"/>
              <a:t>NTLM = old MS Authentication protocol that Kerberos replaced.</a:t>
            </a:r>
          </a:p>
          <a:p>
            <a:r>
              <a:rPr lang="en-US" sz="3000" dirty="0"/>
              <a:t>If you get SSPI issues, it’s likely a double-hop or trust issue. </a:t>
            </a:r>
          </a:p>
          <a:p>
            <a:r>
              <a:rPr lang="en-US" sz="3000" dirty="0"/>
              <a:t>Use Service Accounts in all cases, SQL or Windows Auth.</a:t>
            </a:r>
          </a:p>
          <a:p>
            <a:endParaRPr lang="en-US" sz="3000" dirty="0"/>
          </a:p>
        </p:txBody>
      </p:sp>
    </p:spTree>
    <p:extLst>
      <p:ext uri="{BB962C8B-B14F-4D97-AF65-F5344CB8AC3E}">
        <p14:creationId xmlns:p14="http://schemas.microsoft.com/office/powerpoint/2010/main" val="36215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Logins + Users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t>A User can be linked to any Server Login</a:t>
            </a:r>
          </a:p>
          <a:p>
            <a:r>
              <a:rPr lang="en-US" sz="2800" dirty="0"/>
              <a:t>The names don’t actually have to match, but they should. </a:t>
            </a:r>
          </a:p>
          <a:p>
            <a:r>
              <a:rPr lang="en-US" sz="2800" dirty="0"/>
              <a:t>A SID (Security-</a:t>
            </a:r>
            <a:r>
              <a:rPr lang="en-US" sz="2800" dirty="0" err="1"/>
              <a:t>IDentifier</a:t>
            </a:r>
            <a:r>
              <a:rPr lang="en-US" sz="2800" dirty="0"/>
              <a:t>) is shared by User and Login.</a:t>
            </a:r>
          </a:p>
          <a:p>
            <a:endParaRPr lang="en-US" sz="2800" dirty="0"/>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81CB3081-68D1-4408-BD13-D5AEC80C6656}"/>
              </a:ext>
            </a:extLst>
          </p:cNvPr>
          <p:cNvPicPr>
            <a:picLocks noChangeAspect="1"/>
          </p:cNvPicPr>
          <p:nvPr/>
        </p:nvPicPr>
        <p:blipFill>
          <a:blip r:embed="rId3"/>
          <a:stretch>
            <a:fillRect/>
          </a:stretch>
        </p:blipFill>
        <p:spPr>
          <a:xfrm>
            <a:off x="1219200" y="3135645"/>
            <a:ext cx="7938034" cy="3722355"/>
          </a:xfrm>
          <a:prstGeom prst="rect">
            <a:avLst/>
          </a:prstGeom>
        </p:spPr>
      </p:pic>
    </p:spTree>
    <p:extLst>
      <p:ext uri="{BB962C8B-B14F-4D97-AF65-F5344CB8AC3E}">
        <p14:creationId xmlns:p14="http://schemas.microsoft.com/office/powerpoint/2010/main" val="33564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Login Mapping to Database User</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140541" cy="750580"/>
          </a:xfrm>
        </p:spPr>
        <p:txBody>
          <a:bodyPr/>
          <a:lstStyle/>
          <a:p>
            <a:r>
              <a:rPr lang="en-US" sz="2800" dirty="0">
                <a:latin typeface="Roboto" panose="02000000000000000000" pitchFamily="2" charset="0"/>
                <a:ea typeface="Roboto" panose="02000000000000000000" pitchFamily="2" charset="0"/>
              </a:rPr>
              <a:t>Logins are mapped to Users in the User Mapping page of the Login properties dialog.</a:t>
            </a:r>
          </a:p>
          <a:p>
            <a:endParaRPr lang="en-US" sz="2800" dirty="0"/>
          </a:p>
        </p:txBody>
      </p:sp>
      <p:pic>
        <p:nvPicPr>
          <p:cNvPr id="8" name="Picture 7" descr="A screenshot of the SSMS Database User properties page">
            <a:extLst>
              <a:ext uri="{FF2B5EF4-FFF2-40B4-BE49-F238E27FC236}">
                <a16:creationId xmlns:a16="http://schemas.microsoft.com/office/drawing/2014/main" id="{9DE00AAD-076C-42BB-BF81-475850FD0E85}"/>
              </a:ext>
            </a:extLst>
          </p:cNvPr>
          <p:cNvPicPr>
            <a:picLocks noChangeAspect="1"/>
          </p:cNvPicPr>
          <p:nvPr/>
        </p:nvPicPr>
        <p:blipFill>
          <a:blip r:embed="rId3"/>
          <a:stretch>
            <a:fillRect/>
          </a:stretch>
        </p:blipFill>
        <p:spPr>
          <a:xfrm>
            <a:off x="76200" y="2548359"/>
            <a:ext cx="9258808" cy="2971800"/>
          </a:xfrm>
          <a:prstGeom prst="rect">
            <a:avLst/>
          </a:prstGeom>
        </p:spPr>
      </p:pic>
      <p:pic>
        <p:nvPicPr>
          <p:cNvPr id="9" name="Picture 8" descr="A screenshot of the SSMS Login Properties page">
            <a:extLst>
              <a:ext uri="{FF2B5EF4-FFF2-40B4-BE49-F238E27FC236}">
                <a16:creationId xmlns:a16="http://schemas.microsoft.com/office/drawing/2014/main" id="{7D2F3BEC-8C0D-47D5-AE28-B641C48D66C3}"/>
              </a:ext>
            </a:extLst>
          </p:cNvPr>
          <p:cNvPicPr>
            <a:picLocks noChangeAspect="1"/>
          </p:cNvPicPr>
          <p:nvPr/>
        </p:nvPicPr>
        <p:blipFill>
          <a:blip r:embed="rId4"/>
          <a:stretch>
            <a:fillRect/>
          </a:stretch>
        </p:blipFill>
        <p:spPr>
          <a:xfrm>
            <a:off x="3962400" y="2548359"/>
            <a:ext cx="9286875" cy="8369975"/>
          </a:xfrm>
          <a:prstGeom prst="rect">
            <a:avLst/>
          </a:prstGeom>
        </p:spPr>
      </p:pic>
    </p:spTree>
    <p:extLst>
      <p:ext uri="{BB962C8B-B14F-4D97-AF65-F5344CB8AC3E}">
        <p14:creationId xmlns:p14="http://schemas.microsoft.com/office/powerpoint/2010/main" val="25045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DB Users can be disconnected from their SQL Auth Login.</a:t>
            </a:r>
          </a:p>
          <a:p>
            <a:r>
              <a:rPr lang="en-US" dirty="0"/>
              <a:t>Commonly occurs when a database is restored from one </a:t>
            </a:r>
            <a:br>
              <a:rPr lang="en-US" dirty="0"/>
            </a:br>
            <a:r>
              <a:rPr lang="en-US" dirty="0"/>
              <a:t>SQL instance to another.</a:t>
            </a:r>
          </a:p>
          <a:p>
            <a:r>
              <a:rPr lang="en-US" dirty="0"/>
              <a:t>Only with SQL Auth Logins, not Windows Auth Logins.</a:t>
            </a:r>
          </a:p>
          <a:p>
            <a:r>
              <a:rPr lang="en-US" dirty="0"/>
              <a:t>SQL Auth Login = local SID, Windows Auth Login = AD SID</a:t>
            </a:r>
          </a:p>
          <a:p>
            <a:pPr marL="0" indent="0">
              <a:buNone/>
            </a:pPr>
            <a:endParaRPr lang="en-US" dirty="0"/>
          </a:p>
        </p:txBody>
      </p:sp>
    </p:spTree>
    <p:extLst>
      <p:ext uri="{BB962C8B-B14F-4D97-AF65-F5344CB8AC3E}">
        <p14:creationId xmlns:p14="http://schemas.microsoft.com/office/powerpoint/2010/main" val="34048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To re-associate a database user to a server login:</a:t>
            </a:r>
          </a:p>
          <a:p>
            <a:pPr marL="0" indent="0">
              <a:buNone/>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username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LOGIN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loginname</a:t>
            </a:r>
            <a:r>
              <a:rPr lang="en-US" dirty="0">
                <a:solidFill>
                  <a:srgbClr val="808080"/>
                </a:solidFill>
                <a:latin typeface="Consolas" panose="020B0609020204030204" pitchFamily="49" charset="0"/>
              </a:rPr>
              <a:t>;</a:t>
            </a:r>
          </a:p>
          <a:p>
            <a:pPr marL="0" indent="0">
              <a:buNone/>
            </a:pP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SELECT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DBUser_Name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dp.name</a:t>
            </a:r>
          </a:p>
          <a:p>
            <a:pPr marL="0" indent="0">
              <a:buNone/>
            </a:pPr>
            <a:r>
              <a:rPr lang="en-US" sz="2400" dirty="0">
                <a:solidFill>
                  <a:srgbClr val="212121"/>
                </a:solidFill>
                <a:latin typeface="Consolas" panose="020B0609020204030204" pitchFamily="49" charset="0"/>
              </a:rPr>
              <a:t>    ,   	</a:t>
            </a:r>
            <a:r>
              <a:rPr lang="en-US" sz="2400" dirty="0" err="1">
                <a:solidFill>
                  <a:srgbClr val="212121"/>
                </a:solidFill>
                <a:latin typeface="Consolas" panose="020B0609020204030204" pitchFamily="49" charset="0"/>
              </a:rPr>
              <a:t>Login_Name</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sys.database_principals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dp</a:t>
            </a:r>
            <a:endParaRPr lang="en-US" sz="2400" dirty="0">
              <a:solidFill>
                <a:srgbClr val="212121"/>
              </a:solidFill>
              <a:latin typeface="Consolas" panose="020B0609020204030204" pitchFamily="49" charset="0"/>
            </a:endParaRP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INNER JOIN </a:t>
            </a:r>
            <a:r>
              <a:rPr lang="en-US" sz="2400" dirty="0" err="1">
                <a:solidFill>
                  <a:srgbClr val="212121"/>
                </a:solidFill>
                <a:latin typeface="Consolas" panose="020B0609020204030204" pitchFamily="49" charset="0"/>
              </a:rPr>
              <a:t>sys.server_principals</a:t>
            </a:r>
            <a:r>
              <a:rPr lang="en-US" sz="2400" dirty="0">
                <a:solidFill>
                  <a:srgbClr val="212121"/>
                </a:solidFill>
                <a:latin typeface="Consolas" panose="020B0609020204030204" pitchFamily="49" charset="0"/>
              </a:rPr>
              <a:t> AS </a:t>
            </a:r>
            <a:r>
              <a:rPr lang="en-US" sz="2400" dirty="0" err="1">
                <a:solidFill>
                  <a:srgbClr val="212121"/>
                </a:solidFill>
                <a:latin typeface="Consolas" panose="020B0609020204030204" pitchFamily="49" charset="0"/>
              </a:rPr>
              <a:t>sp</a:t>
            </a:r>
            <a:endParaRPr lang="en-US" sz="2400" dirty="0">
              <a:solidFill>
                <a:srgbClr val="212121"/>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    ON</a:t>
            </a:r>
            <a:r>
              <a:rPr lang="en-US" sz="2400" dirty="0">
                <a:solidFill>
                  <a:srgbClr val="212121"/>
                </a:solidFill>
                <a:latin typeface="Consolas" panose="020B0609020204030204" pitchFamily="49" charset="0"/>
              </a:rPr>
              <a:t> dp.name </a:t>
            </a:r>
            <a:r>
              <a:rPr lang="en-US" sz="2400" dirty="0">
                <a:solidFill>
                  <a:srgbClr val="000000"/>
                </a:solidFill>
                <a:latin typeface="Consolas" panose="020B0609020204030204" pitchFamily="49" charset="0"/>
              </a:rPr>
              <a:t>=</a:t>
            </a:r>
            <a:r>
              <a:rPr lang="en-US" sz="2400" dirty="0">
                <a:solidFill>
                  <a:srgbClr val="212121"/>
                </a:solidFill>
                <a:latin typeface="Consolas" panose="020B0609020204030204" pitchFamily="49" charset="0"/>
              </a:rPr>
              <a:t> sp.name </a:t>
            </a:r>
          </a:p>
          <a:p>
            <a:pPr marL="0" indent="0">
              <a:buNone/>
            </a:pPr>
            <a:r>
              <a:rPr lang="en-US" sz="2400" dirty="0">
                <a:solidFill>
                  <a:srgbClr val="212121"/>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sp.sid</a:t>
            </a:r>
            <a:r>
              <a:rPr lang="en-US" sz="2400" dirty="0">
                <a:solidFill>
                  <a:srgbClr val="212121"/>
                </a:solidFill>
                <a:latin typeface="Consolas" panose="020B0609020204030204" pitchFamily="49" charset="0"/>
              </a:rPr>
              <a:t> </a:t>
            </a:r>
            <a:r>
              <a:rPr lang="en-US" sz="2400" dirty="0">
                <a:solidFill>
                  <a:srgbClr val="000000"/>
                </a:solidFill>
                <a:latin typeface="Consolas" panose="020B0609020204030204" pitchFamily="49" charset="0"/>
              </a:rPr>
              <a:t>&lt;&gt;</a:t>
            </a:r>
            <a:r>
              <a:rPr lang="en-US" sz="2400" dirty="0">
                <a:solidFill>
                  <a:srgbClr val="212121"/>
                </a:solidFill>
                <a:latin typeface="Consolas" panose="020B0609020204030204" pitchFamily="49" charset="0"/>
              </a:rPr>
              <a:t> </a:t>
            </a:r>
            <a:r>
              <a:rPr lang="en-US" sz="2400" dirty="0" err="1">
                <a:solidFill>
                  <a:srgbClr val="212121"/>
                </a:solidFill>
                <a:latin typeface="Consolas" panose="020B0609020204030204" pitchFamily="49" charset="0"/>
              </a:rPr>
              <a:t>dp.sid</a:t>
            </a:r>
            <a:r>
              <a:rPr lang="en-US" sz="2400" dirty="0">
                <a:solidFill>
                  <a:srgbClr val="212121"/>
                </a:solidFill>
                <a:latin typeface="Consolas" panose="020B0609020204030204" pitchFamily="49" charset="0"/>
              </a:rPr>
              <a:t> </a:t>
            </a:r>
          </a:p>
          <a:p>
            <a:pPr marL="0" indent="0">
              <a:buNone/>
            </a:pPr>
            <a:br>
              <a:rPr lang="en-US" sz="2400" dirty="0"/>
            </a:br>
            <a:r>
              <a:rPr lang="en-US" sz="2400" dirty="0"/>
              <a:t>Toolbox: 4 – fix orphaned </a:t>
            </a:r>
            <a:r>
              <a:rPr lang="en-US" sz="2400" dirty="0" err="1"/>
              <a:t>sid.sql</a:t>
            </a:r>
            <a:endParaRPr lang="en-US" sz="2400" dirty="0"/>
          </a:p>
          <a:p>
            <a:pPr marL="0" indent="0">
              <a:buNone/>
            </a:pPr>
            <a:endParaRPr lang="en-US" sz="2400" dirty="0">
              <a:solidFill>
                <a:srgbClr val="212121"/>
              </a:solidFill>
              <a:latin typeface="Consolas" panose="020B0609020204030204" pitchFamily="49" charset="0"/>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6122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Fix Orphaned SID</a:t>
            </a:r>
          </a:p>
        </p:txBody>
      </p:sp>
      <p:pic>
        <p:nvPicPr>
          <p:cNvPr id="4" name="Picture 3" descr="A screenshot of sample code using sys.server_principals and then sys.database_principals showing that the SID is different between a login and user, even though they share the same name">
            <a:extLst>
              <a:ext uri="{FF2B5EF4-FFF2-40B4-BE49-F238E27FC236}">
                <a16:creationId xmlns:a16="http://schemas.microsoft.com/office/drawing/2014/main" id="{DA77655B-707F-403C-A956-6E1D3328F229}"/>
              </a:ext>
            </a:extLst>
          </p:cNvPr>
          <p:cNvPicPr>
            <a:picLocks noChangeAspect="1"/>
          </p:cNvPicPr>
          <p:nvPr/>
        </p:nvPicPr>
        <p:blipFill>
          <a:blip r:embed="rId3"/>
          <a:stretch>
            <a:fillRect/>
          </a:stretch>
        </p:blipFill>
        <p:spPr>
          <a:xfrm>
            <a:off x="237583" y="2423035"/>
            <a:ext cx="6281635" cy="2816718"/>
          </a:xfrm>
          <a:prstGeom prst="rect">
            <a:avLst/>
          </a:prstGeom>
        </p:spPr>
      </p:pic>
      <p:pic>
        <p:nvPicPr>
          <p:cNvPr id="6" name="Picture 5" descr="A screenshot of sample code using sys.server_principals and then sys.database_principals showing that the SID has been &quot;fixed&quot; to match between a login and user that share the same name">
            <a:extLst>
              <a:ext uri="{FF2B5EF4-FFF2-40B4-BE49-F238E27FC236}">
                <a16:creationId xmlns:a16="http://schemas.microsoft.com/office/drawing/2014/main" id="{25FF313B-8028-441A-9F39-828A177BEB3B}"/>
              </a:ext>
            </a:extLst>
          </p:cNvPr>
          <p:cNvPicPr>
            <a:picLocks noChangeAspect="1"/>
          </p:cNvPicPr>
          <p:nvPr/>
        </p:nvPicPr>
        <p:blipFill>
          <a:blip r:embed="rId4"/>
          <a:stretch>
            <a:fillRect/>
          </a:stretch>
        </p:blipFill>
        <p:spPr>
          <a:xfrm>
            <a:off x="5562600" y="3295788"/>
            <a:ext cx="6311900" cy="3593918"/>
          </a:xfrm>
          <a:prstGeom prst="rect">
            <a:avLst/>
          </a:prstGeom>
        </p:spPr>
      </p:pic>
      <p:pic>
        <p:nvPicPr>
          <p:cNvPr id="7" name="Picture 6" descr="A screenshot of the error message &quot;the server principal &quot;testorgphanedlogin&quot; is not able to access the database &quot;w2&quot; under the current security context&quot;, a symptom of a mismatched SID.">
            <a:extLst>
              <a:ext uri="{FF2B5EF4-FFF2-40B4-BE49-F238E27FC236}">
                <a16:creationId xmlns:a16="http://schemas.microsoft.com/office/drawing/2014/main" id="{9D4E7E19-81CD-4057-9C47-6764CA74D258}"/>
              </a:ext>
            </a:extLst>
          </p:cNvPr>
          <p:cNvPicPr>
            <a:picLocks noChangeAspect="1"/>
          </p:cNvPicPr>
          <p:nvPr/>
        </p:nvPicPr>
        <p:blipFill>
          <a:blip r:embed="rId5"/>
          <a:stretch>
            <a:fillRect/>
          </a:stretch>
        </p:blipFill>
        <p:spPr>
          <a:xfrm>
            <a:off x="237583" y="1671103"/>
            <a:ext cx="11239440" cy="604271"/>
          </a:xfrm>
          <a:prstGeom prst="rect">
            <a:avLst/>
          </a:prstGeom>
        </p:spPr>
      </p:pic>
    </p:spTree>
    <p:extLst>
      <p:ext uri="{BB962C8B-B14F-4D97-AF65-F5344CB8AC3E}">
        <p14:creationId xmlns:p14="http://schemas.microsoft.com/office/powerpoint/2010/main" val="72423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endParaRPr lang="en-US" sz="3600" dirty="0"/>
          </a:p>
          <a:p>
            <a:r>
              <a:rPr lang="en-US" sz="3600" dirty="0"/>
              <a:t>Migration of SQL Logins is accomplished by:</a:t>
            </a:r>
          </a:p>
          <a:p>
            <a:pPr lvl="2"/>
            <a:r>
              <a:rPr lang="en-US" sz="2800" dirty="0" err="1"/>
              <a:t>Backup+restore</a:t>
            </a:r>
            <a:r>
              <a:rPr lang="en-US" sz="2800" dirty="0"/>
              <a:t> of the master database (complicated)</a:t>
            </a:r>
            <a:br>
              <a:rPr lang="en-US" sz="2800" dirty="0"/>
            </a:br>
            <a:r>
              <a:rPr lang="en-US" sz="2800" dirty="0"/>
              <a:t>-OR-</a:t>
            </a:r>
          </a:p>
          <a:p>
            <a:pPr lvl="2"/>
            <a:r>
              <a:rPr lang="en-US" sz="2800" dirty="0"/>
              <a:t>Creating SQL Logins with same SID but new password (not desirable)</a:t>
            </a:r>
            <a:br>
              <a:rPr lang="en-US" sz="2800" dirty="0"/>
            </a:br>
            <a:r>
              <a:rPr lang="en-US" sz="2800" dirty="0"/>
              <a:t>-OR-</a:t>
            </a:r>
          </a:p>
          <a:p>
            <a:pPr lvl="2"/>
            <a:r>
              <a:rPr lang="en-US" sz="2800" dirty="0"/>
              <a:t>Generating a hash of the password and same SID (most desirable)</a:t>
            </a:r>
            <a:br>
              <a:rPr lang="en-US" sz="2800" dirty="0"/>
            </a:br>
            <a:r>
              <a:rPr lang="en-US" sz="2800" b="1" dirty="0"/>
              <a:t>Let’s go more into that….</a:t>
            </a:r>
          </a:p>
        </p:txBody>
      </p:sp>
      <p:sp>
        <p:nvSpPr>
          <p:cNvPr id="4" name="Text Placeholder 1" descr="Subtitle">
            <a:extLst>
              <a:ext uri="{FF2B5EF4-FFF2-40B4-BE49-F238E27FC236}">
                <a16:creationId xmlns:a16="http://schemas.microsoft.com/office/drawing/2014/main" id="{9A7F3979-0864-487E-9870-CBD92341FC18}"/>
              </a:ext>
            </a:extLst>
          </p:cNvPr>
          <p:cNvSpPr txBox="1">
            <a:spLocks/>
          </p:cNvSpPr>
          <p:nvPr/>
        </p:nvSpPr>
        <p:spPr>
          <a:xfrm>
            <a:off x="441858" y="1572491"/>
            <a:ext cx="11775007"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Not possible to reverse-engineer a SQL Auth Login password.</a:t>
            </a:r>
          </a:p>
        </p:txBody>
      </p:sp>
    </p:spTree>
    <p:extLst>
      <p:ext uri="{BB962C8B-B14F-4D97-AF65-F5344CB8AC3E}">
        <p14:creationId xmlns:p14="http://schemas.microsoft.com/office/powerpoint/2010/main" val="39409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endParaRPr lang="en-US" sz="3200" dirty="0"/>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90618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a:p>
            <a:r>
              <a:rPr lang="en-US" sz="3600" dirty="0"/>
              <a:t>But don’t forget to migrate the server-level permissions:</a:t>
            </a:r>
          </a:p>
          <a:p>
            <a:pPr lvl="1"/>
            <a:r>
              <a:rPr lang="en-US" sz="3200" dirty="0"/>
              <a:t>Toolbox: security Script </a:t>
            </a:r>
            <a:r>
              <a:rPr lang="en-US" sz="3200" dirty="0" err="1"/>
              <a:t>servers.sql</a:t>
            </a:r>
            <a:endParaRPr lang="en-US" sz="3200" dirty="0"/>
          </a:p>
        </p:txBody>
      </p:sp>
    </p:spTree>
    <p:extLst>
      <p:ext uri="{BB962C8B-B14F-4D97-AF65-F5344CB8AC3E}">
        <p14:creationId xmlns:p14="http://schemas.microsoft.com/office/powerpoint/2010/main" val="6493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978E-FC66-4FF4-B58F-5036C4B5B586}"/>
              </a:ext>
            </a:extLst>
          </p:cNvPr>
          <p:cNvSpPr>
            <a:spLocks noGrp="1"/>
          </p:cNvSpPr>
          <p:nvPr>
            <p:ph type="title"/>
          </p:nvPr>
        </p:nvSpPr>
        <p:spPr/>
        <p:txBody>
          <a:bodyPr/>
          <a:lstStyle/>
          <a:p>
            <a:r>
              <a:rPr lang="en-CA" dirty="0"/>
              <a:t>Agenda</a:t>
            </a:r>
          </a:p>
        </p:txBody>
      </p:sp>
      <p:sp>
        <p:nvSpPr>
          <p:cNvPr id="3" name="Text Placeholder 2">
            <a:extLst>
              <a:ext uri="{FF2B5EF4-FFF2-40B4-BE49-F238E27FC236}">
                <a16:creationId xmlns:a16="http://schemas.microsoft.com/office/drawing/2014/main" id="{CBD15C14-39F7-421A-BDE9-B3DB2256B2B7}"/>
              </a:ext>
            </a:extLst>
          </p:cNvPr>
          <p:cNvSpPr>
            <a:spLocks noGrp="1"/>
          </p:cNvSpPr>
          <p:nvPr>
            <p:ph type="body" sz="quarter" idx="10"/>
          </p:nvPr>
        </p:nvSpPr>
        <p:spPr>
          <a:xfrm>
            <a:off x="3745382" y="329686"/>
            <a:ext cx="8446617" cy="5202767"/>
          </a:xfrm>
        </p:spPr>
        <p:txBody>
          <a:bodyPr/>
          <a:lstStyle/>
          <a:p>
            <a:pPr fontAlgn="base"/>
            <a:r>
              <a:rPr lang="en-US" sz="4800" dirty="0"/>
              <a:t>Authentication</a:t>
            </a:r>
            <a:br>
              <a:rPr lang="en-US" sz="4800" dirty="0"/>
            </a:br>
            <a:r>
              <a:rPr lang="en-US" sz="4800" dirty="0"/>
              <a:t>	and Logins</a:t>
            </a:r>
          </a:p>
          <a:p>
            <a:pPr fontAlgn="base"/>
            <a:r>
              <a:rPr lang="en-US" sz="4800" dirty="0"/>
              <a:t>Permissions</a:t>
            </a:r>
          </a:p>
          <a:p>
            <a:pPr fontAlgn="base"/>
            <a:r>
              <a:rPr lang="en-US" sz="4800" dirty="0"/>
              <a:t>Operational Security</a:t>
            </a:r>
          </a:p>
          <a:p>
            <a:pPr fontAlgn="base"/>
            <a:r>
              <a:rPr lang="en-US" sz="4800" dirty="0"/>
              <a:t>Database Object Security</a:t>
            </a:r>
          </a:p>
          <a:p>
            <a:r>
              <a:rPr lang="en-CA" sz="4800" dirty="0"/>
              <a:t>Special and Service Accounts</a:t>
            </a:r>
          </a:p>
        </p:txBody>
      </p:sp>
    </p:spTree>
    <p:extLst>
      <p:ext uri="{BB962C8B-B14F-4D97-AF65-F5344CB8AC3E}">
        <p14:creationId xmlns:p14="http://schemas.microsoft.com/office/powerpoint/2010/main" val="806837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Microsoft has provided a pair of </a:t>
            </a:r>
            <a:r>
              <a:rPr lang="en-US" sz="3600" dirty="0" err="1"/>
              <a:t>sprocs</a:t>
            </a:r>
            <a:r>
              <a:rPr lang="en-US" sz="3600" dirty="0"/>
              <a:t> to generate the hash of passwords:</a:t>
            </a:r>
            <a:r>
              <a:rPr lang="en-US" dirty="0"/>
              <a:t> </a:t>
            </a:r>
            <a:r>
              <a:rPr lang="en-US" dirty="0">
                <a:hlinkClick r:id="rId3"/>
              </a:rPr>
              <a:t>support.microsoft.com/kb/918992</a:t>
            </a:r>
            <a:endParaRPr lang="en-US" dirty="0"/>
          </a:p>
          <a:p>
            <a:pPr lvl="1"/>
            <a:r>
              <a:rPr lang="en-US" sz="3200" dirty="0" err="1"/>
              <a:t>sp_hexadecimal</a:t>
            </a:r>
            <a:r>
              <a:rPr lang="en-US" sz="3200" dirty="0"/>
              <a:t> + </a:t>
            </a:r>
            <a:r>
              <a:rPr lang="en-US" sz="3200" dirty="0" err="1"/>
              <a:t>sp_help_revlogin</a:t>
            </a:r>
            <a:endParaRPr lang="en-US" sz="3200" dirty="0"/>
          </a:p>
          <a:p>
            <a:pPr lvl="1"/>
            <a:r>
              <a:rPr lang="en-US" sz="3200" dirty="0"/>
              <a:t>Create both in master then </a:t>
            </a:r>
            <a:br>
              <a:rPr lang="en-US" sz="3200" dirty="0"/>
            </a:br>
            <a:r>
              <a:rPr lang="en-US" altLang="en-US" sz="3200" dirty="0">
                <a:solidFill>
                  <a:srgbClr val="000000"/>
                </a:solidFill>
                <a:latin typeface="Consolas" panose="020B0609020204030204" pitchFamily="49" charset="0"/>
              </a:rPr>
              <a:t>EXEC </a:t>
            </a:r>
            <a:r>
              <a:rPr lang="en-US" altLang="en-US" sz="3200" dirty="0" err="1">
                <a:solidFill>
                  <a:srgbClr val="000000"/>
                </a:solidFill>
                <a:latin typeface="Consolas" panose="020B0609020204030204" pitchFamily="49" charset="0"/>
              </a:rPr>
              <a:t>sp_help_revlogin</a:t>
            </a:r>
            <a:r>
              <a:rPr lang="en-US" altLang="en-US" sz="2400" dirty="0"/>
              <a:t> </a:t>
            </a:r>
            <a:endParaRPr lang="en-US" altLang="en-US" sz="6000" dirty="0">
              <a:latin typeface="Arial" panose="020B0604020202020204" pitchFamily="34" charset="0"/>
            </a:endParaRPr>
          </a:p>
        </p:txBody>
      </p:sp>
    </p:spTree>
    <p:extLst>
      <p:ext uri="{BB962C8B-B14F-4D97-AF65-F5344CB8AC3E}">
        <p14:creationId xmlns:p14="http://schemas.microsoft.com/office/powerpoint/2010/main" val="2978615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dirty="0"/>
              <a:t>Migrating a SQL Login with its password and SID is critical.</a:t>
            </a:r>
          </a:p>
          <a:p>
            <a:r>
              <a:rPr lang="en-US" dirty="0"/>
              <a:t>Regular proactive check for all replicas in availability groups: </a:t>
            </a:r>
          </a:p>
          <a:p>
            <a:r>
              <a:rPr lang="en-US" sz="3333" dirty="0"/>
              <a:t>Check that all Logins exist AND </a:t>
            </a:r>
            <a:br>
              <a:rPr lang="en-US" sz="3333" dirty="0"/>
            </a:br>
            <a:r>
              <a:rPr lang="en-US" sz="3333" dirty="0"/>
              <a:t>All SQL Logins have same SID</a:t>
            </a:r>
          </a:p>
        </p:txBody>
      </p:sp>
    </p:spTree>
    <p:extLst>
      <p:ext uri="{BB962C8B-B14F-4D97-AF65-F5344CB8AC3E}">
        <p14:creationId xmlns:p14="http://schemas.microsoft.com/office/powerpoint/2010/main" val="122145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SQL Auth Login Migration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750580"/>
          </a:xfrm>
        </p:spPr>
        <p:txBody>
          <a:bodyPr/>
          <a:lstStyle/>
          <a:p>
            <a:r>
              <a:rPr lang="en-US" sz="3600" dirty="0"/>
              <a:t>But don’t forget to migrate the server-level permissions:</a:t>
            </a:r>
          </a:p>
          <a:p>
            <a:pPr lvl="1"/>
            <a:r>
              <a:rPr lang="en-US" sz="3200" dirty="0"/>
              <a:t>Toolbox: 5 - security Script </a:t>
            </a:r>
            <a:r>
              <a:rPr lang="en-US" sz="3200" dirty="0" err="1"/>
              <a:t>servers.sql</a:t>
            </a:r>
            <a:endParaRPr lang="en-US" sz="3200" dirty="0"/>
          </a:p>
        </p:txBody>
      </p:sp>
    </p:spTree>
    <p:extLst>
      <p:ext uri="{BB962C8B-B14F-4D97-AF65-F5344CB8AC3E}">
        <p14:creationId xmlns:p14="http://schemas.microsoft.com/office/powerpoint/2010/main" val="207131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13947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Not very common architecture but notable.</a:t>
            </a:r>
          </a:p>
          <a:p>
            <a:r>
              <a:rPr lang="en-US" dirty="0"/>
              <a:t>Moves authentication from the Server level directly to the Database level.</a:t>
            </a:r>
          </a:p>
          <a:p>
            <a:r>
              <a:rPr lang="en-US" dirty="0"/>
              <a:t>A contained database owner, for example, has full control over security in the database.  </a:t>
            </a:r>
          </a:p>
          <a:p>
            <a:pPr lvl="1"/>
            <a:r>
              <a:rPr lang="en-US" sz="2800" dirty="0"/>
              <a:t>No server-level (or sysadmin) permissions necessary</a:t>
            </a:r>
            <a:endParaRPr lang="en-US" sz="3200" dirty="0"/>
          </a:p>
        </p:txBody>
      </p:sp>
    </p:spTree>
    <p:extLst>
      <p:ext uri="{BB962C8B-B14F-4D97-AF65-F5344CB8AC3E}">
        <p14:creationId xmlns:p14="http://schemas.microsoft.com/office/powerpoint/2010/main" val="1820439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What this means is that this syntax, </a:t>
            </a:r>
            <a:br>
              <a:rPr lang="en-US" dirty="0"/>
            </a:br>
            <a:r>
              <a:rPr lang="en-US" dirty="0"/>
              <a:t>which heretofore made no sense, </a:t>
            </a:r>
            <a:br>
              <a:rPr lang="en-US" dirty="0"/>
            </a:br>
            <a:r>
              <a:rPr lang="en-US" dirty="0"/>
              <a:t>on a contained database is perfectly valid:</a:t>
            </a:r>
          </a:p>
          <a:p>
            <a:pPr marL="0" indent="0">
              <a:buNone/>
            </a:pP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SomeUserDatabase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PASSWORD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strongpassword</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--or</a:t>
            </a:r>
          </a:p>
          <a:p>
            <a:pPr marL="0" indent="0">
              <a:buNone/>
            </a:pPr>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USER</a:t>
            </a:r>
            <a:r>
              <a:rPr lang="en-US" dirty="0">
                <a:solidFill>
                  <a:srgbClr val="000000"/>
                </a:solidFill>
                <a:latin typeface="Consolas" panose="020B0609020204030204" pitchFamily="49" charset="0"/>
              </a:rPr>
              <a:t> [Spark\</a:t>
            </a:r>
            <a:r>
              <a:rPr lang="en-US" dirty="0" err="1">
                <a:solidFill>
                  <a:srgbClr val="000000"/>
                </a:solidFill>
                <a:latin typeface="Consolas" panose="020B0609020204030204" pitchFamily="49" charset="0"/>
              </a:rPr>
              <a:t>BI_User</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99724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Contained Databases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 platform where all the necessities for authentication and system objects are stored in the user database…</a:t>
            </a:r>
          </a:p>
          <a:p>
            <a:r>
              <a:rPr lang="en-US" dirty="0"/>
              <a:t>No system databases needed, so the database is easily portable between servers…</a:t>
            </a:r>
          </a:p>
          <a:p>
            <a:r>
              <a:rPr lang="en-US" dirty="0"/>
              <a:t>What does this sound like?</a:t>
            </a:r>
            <a:br>
              <a:rPr lang="en-US" dirty="0"/>
            </a:br>
            <a:endParaRPr lang="en-US" dirty="0"/>
          </a:p>
          <a:p>
            <a:r>
              <a:rPr lang="en-US" dirty="0"/>
              <a:t>Azure SQL Database!</a:t>
            </a:r>
          </a:p>
        </p:txBody>
      </p:sp>
      <p:pic>
        <p:nvPicPr>
          <p:cNvPr id="3" name="Picture 2">
            <a:extLst>
              <a:ext uri="{FF2B5EF4-FFF2-40B4-BE49-F238E27FC236}">
                <a16:creationId xmlns:a16="http://schemas.microsoft.com/office/drawing/2014/main" id="{54260907-DA83-45F5-A453-DF12192E7835}"/>
              </a:ext>
            </a:extLst>
          </p:cNvPr>
          <p:cNvPicPr>
            <a:picLocks noChangeAspect="1"/>
          </p:cNvPicPr>
          <p:nvPr/>
        </p:nvPicPr>
        <p:blipFill>
          <a:blip r:embed="rId3"/>
          <a:stretch>
            <a:fillRect/>
          </a:stretch>
        </p:blipFill>
        <p:spPr>
          <a:xfrm>
            <a:off x="7543800" y="4572000"/>
            <a:ext cx="1467172" cy="1970375"/>
          </a:xfrm>
          <a:prstGeom prst="rect">
            <a:avLst/>
          </a:prstGeom>
        </p:spPr>
      </p:pic>
      <p:sp>
        <p:nvSpPr>
          <p:cNvPr id="4" name="Rectangle 3">
            <a:extLst>
              <a:ext uri="{FF2B5EF4-FFF2-40B4-BE49-F238E27FC236}">
                <a16:creationId xmlns:a16="http://schemas.microsoft.com/office/drawing/2014/main" id="{AF6BE7E3-DD7B-49F0-A84A-520307D328F6}"/>
              </a:ext>
            </a:extLst>
          </p:cNvPr>
          <p:cNvSpPr/>
          <p:nvPr/>
        </p:nvSpPr>
        <p:spPr>
          <a:xfrm>
            <a:off x="23172" y="6542375"/>
            <a:ext cx="6096000" cy="215444"/>
          </a:xfrm>
          <a:prstGeom prst="rect">
            <a:avLst/>
          </a:prstGeom>
        </p:spPr>
        <p:txBody>
          <a:bodyPr>
            <a:spAutoFit/>
          </a:bodyPr>
          <a:lstStyle/>
          <a:p>
            <a:r>
              <a:rPr lang="en-US" sz="800" dirty="0"/>
              <a:t>Image: https://docs.microsoft.com/en-us/azure/azure-sql/database/media/sql-database-paas-overview/architecture.png</a:t>
            </a:r>
          </a:p>
        </p:txBody>
      </p:sp>
    </p:spTree>
    <p:extLst>
      <p:ext uri="{BB962C8B-B14F-4D97-AF65-F5344CB8AC3E}">
        <p14:creationId xmlns:p14="http://schemas.microsoft.com/office/powerpoint/2010/main" val="3805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7" name="Content Placeholder 1">
            <a:extLst>
              <a:ext uri="{FF2B5EF4-FFF2-40B4-BE49-F238E27FC236}">
                <a16:creationId xmlns:a16="http://schemas.microsoft.com/office/drawing/2014/main" id="{8EAFC877-F654-4990-BB8E-B9EFD5DD98CB}"/>
              </a:ext>
            </a:extLst>
          </p:cNvPr>
          <p:cNvSpPr txBox="1">
            <a:spLocks/>
          </p:cNvSpPr>
          <p:nvPr/>
        </p:nvSpPr>
        <p:spPr>
          <a:xfrm>
            <a:off x="609600" y="1219200"/>
            <a:ext cx="10972800" cy="487680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Only real caveat when connecting to an Azure SQL DB: </a:t>
            </a:r>
            <a:br>
              <a:rPr lang="en-US" dirty="0"/>
            </a:br>
            <a:r>
              <a:rPr lang="en-US" dirty="0"/>
              <a:t>You youths can’t use </a:t>
            </a:r>
            <a:r>
              <a:rPr lang="en-US" dirty="0" err="1"/>
              <a:t>USE</a:t>
            </a:r>
            <a:r>
              <a:rPr lang="en-US" dirty="0"/>
              <a:t>, you must set the context at login.</a:t>
            </a:r>
          </a:p>
          <a:p>
            <a:endParaRPr lang="en-US" dirty="0"/>
          </a:p>
        </p:txBody>
      </p:sp>
      <p:pic>
        <p:nvPicPr>
          <p:cNvPr id="8" name="Picture 7" descr="A screenshot of the SSMS login screen, with the Login tab selected.">
            <a:extLst>
              <a:ext uri="{FF2B5EF4-FFF2-40B4-BE49-F238E27FC236}">
                <a16:creationId xmlns:a16="http://schemas.microsoft.com/office/drawing/2014/main" id="{46FB8768-7BB1-40AE-92DD-E1F065BA5E74}"/>
              </a:ext>
            </a:extLst>
          </p:cNvPr>
          <p:cNvPicPr>
            <a:picLocks noChangeAspect="1"/>
          </p:cNvPicPr>
          <p:nvPr/>
        </p:nvPicPr>
        <p:blipFill>
          <a:blip r:embed="rId3"/>
          <a:stretch>
            <a:fillRect/>
          </a:stretch>
        </p:blipFill>
        <p:spPr>
          <a:xfrm>
            <a:off x="159174" y="2289563"/>
            <a:ext cx="6391189" cy="6939388"/>
          </a:xfrm>
          <a:prstGeom prst="rect">
            <a:avLst/>
          </a:prstGeom>
        </p:spPr>
      </p:pic>
      <p:pic>
        <p:nvPicPr>
          <p:cNvPr id="9" name="Picture 8" descr="A screenshot of the SSMS login screen, with the Connection Properties tab selected. The &quot;Connect to Database&quot; field, needed for connecting to Azure SQL DB's, is highlighted.">
            <a:extLst>
              <a:ext uri="{FF2B5EF4-FFF2-40B4-BE49-F238E27FC236}">
                <a16:creationId xmlns:a16="http://schemas.microsoft.com/office/drawing/2014/main" id="{F105F585-FC73-4B0E-AA6C-09661D550D35}"/>
              </a:ext>
            </a:extLst>
          </p:cNvPr>
          <p:cNvPicPr>
            <a:picLocks noChangeAspect="1"/>
          </p:cNvPicPr>
          <p:nvPr/>
        </p:nvPicPr>
        <p:blipFill>
          <a:blip r:embed="rId4"/>
          <a:stretch>
            <a:fillRect/>
          </a:stretch>
        </p:blipFill>
        <p:spPr>
          <a:xfrm>
            <a:off x="5667707" y="2302933"/>
            <a:ext cx="6377819" cy="6926018"/>
          </a:xfrm>
          <a:prstGeom prst="rect">
            <a:avLst/>
          </a:prstGeom>
        </p:spPr>
      </p:pic>
    </p:spTree>
    <p:extLst>
      <p:ext uri="{BB962C8B-B14F-4D97-AF65-F5344CB8AC3E}">
        <p14:creationId xmlns:p14="http://schemas.microsoft.com/office/powerpoint/2010/main" val="362579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Authentication</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Additional types of authentication since SSMS 2016</a:t>
            </a:r>
          </a:p>
          <a:p>
            <a:endParaRPr lang="en-US" dirty="0"/>
          </a:p>
        </p:txBody>
      </p:sp>
      <p:pic>
        <p:nvPicPr>
          <p:cNvPr id="6" name="Picture 5" descr="A screenshot of the SSMS drop-down list for possible authentication methods.">
            <a:extLst>
              <a:ext uri="{FF2B5EF4-FFF2-40B4-BE49-F238E27FC236}">
                <a16:creationId xmlns:a16="http://schemas.microsoft.com/office/drawing/2014/main" id="{77B446C5-845A-4951-BB4D-3303F675AFEA}"/>
              </a:ext>
            </a:extLst>
          </p:cNvPr>
          <p:cNvPicPr>
            <a:picLocks noChangeAspect="1"/>
          </p:cNvPicPr>
          <p:nvPr/>
        </p:nvPicPr>
        <p:blipFill rotWithShape="1">
          <a:blip r:embed="rId3"/>
          <a:srcRect l="1262" t="5076" r="2133" b="7910"/>
          <a:stretch/>
        </p:blipFill>
        <p:spPr>
          <a:xfrm>
            <a:off x="1828801" y="3200400"/>
            <a:ext cx="8458200" cy="2514600"/>
          </a:xfrm>
          <a:prstGeom prst="rect">
            <a:avLst/>
          </a:prstGeom>
        </p:spPr>
      </p:pic>
      <p:sp>
        <p:nvSpPr>
          <p:cNvPr id="4" name="Left Brace 3">
            <a:extLst>
              <a:ext uri="{FF2B5EF4-FFF2-40B4-BE49-F238E27FC236}">
                <a16:creationId xmlns:a16="http://schemas.microsoft.com/office/drawing/2014/main" id="{63853255-D6DC-4703-BF48-71466C7A94DA}"/>
              </a:ext>
            </a:extLst>
          </p:cNvPr>
          <p:cNvSpPr/>
          <p:nvPr/>
        </p:nvSpPr>
        <p:spPr>
          <a:xfrm>
            <a:off x="1524000" y="4586287"/>
            <a:ext cx="292013" cy="1128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1028" name="Picture 4" descr="Tutorial: Federate a single AD forest environment to Azure | Microsoft Docs">
            <a:extLst>
              <a:ext uri="{FF2B5EF4-FFF2-40B4-BE49-F238E27FC236}">
                <a16:creationId xmlns:a16="http://schemas.microsoft.com/office/drawing/2014/main" id="{CD4D0A46-7156-41A6-B0BC-77C19E558F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21" t="10530" r="413" b="18831"/>
          <a:stretch/>
        </p:blipFill>
        <p:spPr bwMode="auto">
          <a:xfrm>
            <a:off x="-24000" y="4495800"/>
            <a:ext cx="1657117"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77E23E-FDCA-4D79-90C1-677BE9A36435}"/>
              </a:ext>
            </a:extLst>
          </p:cNvPr>
          <p:cNvSpPr/>
          <p:nvPr/>
        </p:nvSpPr>
        <p:spPr>
          <a:xfrm>
            <a:off x="153800" y="6553200"/>
            <a:ext cx="6096000" cy="215444"/>
          </a:xfrm>
          <a:prstGeom prst="rect">
            <a:avLst/>
          </a:prstGeom>
        </p:spPr>
        <p:txBody>
          <a:bodyPr>
            <a:spAutoFit/>
          </a:bodyPr>
          <a:lstStyle/>
          <a:p>
            <a:r>
              <a:rPr lang="en-US" sz="800" dirty="0"/>
              <a:t>Image: https://docs.microsoft.com/en-us/azure/active-directory/hybrid/media/tutorial-federation/diagram.png</a:t>
            </a:r>
          </a:p>
        </p:txBody>
      </p:sp>
    </p:spTree>
    <p:extLst>
      <p:ext uri="{BB962C8B-B14F-4D97-AF65-F5344CB8AC3E}">
        <p14:creationId xmlns:p14="http://schemas.microsoft.com/office/powerpoint/2010/main" val="34120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Admin Logins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Azure SQL DB Servers are </a:t>
            </a:r>
            <a:r>
              <a:rPr lang="en-US" i="1" dirty="0"/>
              <a:t>logical servers</a:t>
            </a:r>
            <a:r>
              <a:rPr lang="en-US" dirty="0"/>
              <a:t> only. </a:t>
            </a:r>
          </a:p>
          <a:p>
            <a:r>
              <a:rPr lang="en-US" dirty="0"/>
              <a:t>Azure SQL Logins in master can be shared across databases.</a:t>
            </a:r>
          </a:p>
          <a:p>
            <a:r>
              <a:rPr lang="en-US" dirty="0"/>
              <a:t>You initially create one full admin SQL Authenticated login per Azure SQL database logical server.</a:t>
            </a:r>
          </a:p>
          <a:p>
            <a:r>
              <a:rPr lang="en-US" dirty="0"/>
              <a:t>You can create one Azure Active Directory administrator account with full administrative permissions as well.</a:t>
            </a:r>
          </a:p>
          <a:p>
            <a:r>
              <a:rPr lang="en-US" dirty="0"/>
              <a:t>You must maintain logins on each Azure SQL logical server in active geo-replication or auto-failover groups.</a:t>
            </a:r>
          </a:p>
          <a:p>
            <a:endParaRPr lang="en-US" dirty="0"/>
          </a:p>
          <a:p>
            <a:endParaRPr lang="en-US" dirty="0"/>
          </a:p>
        </p:txBody>
      </p:sp>
    </p:spTree>
    <p:extLst>
      <p:ext uri="{BB962C8B-B14F-4D97-AF65-F5344CB8AC3E}">
        <p14:creationId xmlns:p14="http://schemas.microsoft.com/office/powerpoint/2010/main" val="65028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Authentication and Logins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280518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Azure SQL DB + Azure AD</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You can use Azure Active Directory accounts only for Azure SQL contained database users, but not for Azure SQL server logins. Example:  </a:t>
            </a:r>
          </a:p>
          <a:p>
            <a:pPr marL="400050" lvl="1" indent="0">
              <a:buNone/>
            </a:pPr>
            <a:r>
              <a:rPr lang="en-US" sz="2800" dirty="0">
                <a:solidFill>
                  <a:srgbClr val="0000FF"/>
                </a:solidFill>
                <a:latin typeface="Consolas" panose="020B0609020204030204" pitchFamily="49" charset="0"/>
              </a:rPr>
              <a:t>CREATE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USER</a:t>
            </a:r>
            <a:r>
              <a:rPr lang="en-US" sz="2800" dirty="0">
                <a:solidFill>
                  <a:srgbClr val="000000"/>
                </a:solidFill>
                <a:latin typeface="Consolas" panose="020B0609020204030204" pitchFamily="49" charset="0"/>
              </a:rPr>
              <a:t> [reportuser@domainname.onmicrosoft.com] </a:t>
            </a:r>
            <a:br>
              <a:rPr lang="en-US" sz="2800" dirty="0">
                <a:solidFill>
                  <a:srgbClr val="000000"/>
                </a:solidFill>
                <a:latin typeface="Consolas" panose="020B0609020204030204" pitchFamily="49" charset="0"/>
              </a:rPr>
            </a:b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EXTERNAL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PROVIDER</a:t>
            </a:r>
            <a:r>
              <a:rPr lang="en-US" sz="2800" dirty="0">
                <a:solidFill>
                  <a:srgbClr val="808080"/>
                </a:solidFill>
                <a:latin typeface="Consolas" panose="020B0609020204030204" pitchFamily="49" charset="0"/>
              </a:rPr>
              <a:t>; </a:t>
            </a:r>
            <a:r>
              <a:rPr lang="en-US" sz="2800" dirty="0">
                <a:solidFill>
                  <a:srgbClr val="008000"/>
                </a:solidFill>
                <a:latin typeface="Consolas" panose="020B0609020204030204" pitchFamily="49" charset="0"/>
              </a:rPr>
              <a:t>--different from SQL Server</a:t>
            </a:r>
          </a:p>
          <a:p>
            <a:r>
              <a:rPr lang="en-US" dirty="0"/>
              <a:t>You must add the Azure AD admin via the Azure Portal first.</a:t>
            </a:r>
          </a:p>
          <a:p>
            <a:r>
              <a:rPr lang="en-US" dirty="0"/>
              <a:t>Only Active Directory accounts can create other Active Directory accounts in Azure SQL Database. </a:t>
            </a:r>
          </a:p>
          <a:p>
            <a:endParaRPr lang="en-US" dirty="0"/>
          </a:p>
        </p:txBody>
      </p:sp>
    </p:spTree>
    <p:extLst>
      <p:ext uri="{BB962C8B-B14F-4D97-AF65-F5344CB8AC3E}">
        <p14:creationId xmlns:p14="http://schemas.microsoft.com/office/powerpoint/2010/main" val="37838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Common Security Platform</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Otherwise, most permissions, objects, schema, and authentication operate the same on </a:t>
            </a:r>
            <a:br>
              <a:rPr lang="en-US" dirty="0"/>
            </a:br>
            <a:r>
              <a:rPr lang="en-US" dirty="0"/>
              <a:t>Azure SQL Database, </a:t>
            </a:r>
            <a:br>
              <a:rPr lang="en-US" dirty="0"/>
            </a:br>
            <a:r>
              <a:rPr lang="en-US" dirty="0"/>
              <a:t>Azure SQL Managed Instance (MI), </a:t>
            </a:r>
            <a:br>
              <a:rPr lang="en-US" dirty="0"/>
            </a:br>
            <a:r>
              <a:rPr lang="en-US" dirty="0"/>
              <a:t>Azure Synapse Analytics (formerly SQL Data Warehouse),</a:t>
            </a:r>
            <a:br>
              <a:rPr lang="en-US" dirty="0"/>
            </a:br>
            <a:r>
              <a:rPr lang="en-US" dirty="0"/>
              <a:t>SQL Server, </a:t>
            </a:r>
            <a:br>
              <a:rPr lang="en-US" dirty="0"/>
            </a:br>
            <a:r>
              <a:rPr lang="en-US" dirty="0"/>
              <a:t>and SQL Server on Linux.</a:t>
            </a:r>
          </a:p>
        </p:txBody>
      </p:sp>
    </p:spTree>
    <p:extLst>
      <p:ext uri="{BB962C8B-B14F-4D97-AF65-F5344CB8AC3E}">
        <p14:creationId xmlns:p14="http://schemas.microsoft.com/office/powerpoint/2010/main" val="7997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Connection Providers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sz="2800" dirty="0"/>
              <a:t>OLEDB was un-deprecated, re-released in ‘18.</a:t>
            </a:r>
            <a:br>
              <a:rPr lang="en-US" sz="2800" dirty="0"/>
            </a:br>
            <a:r>
              <a:rPr lang="en-US" sz="1400" dirty="0">
                <a:hlinkClick r:id="rId3"/>
              </a:rPr>
              <a:t>https://blogs.msdn.microsoft.com/sqlnativeclient/2017/10/06/announcing-the-new-release-of-ole-db-driver-for-sql-server/</a:t>
            </a:r>
            <a:endParaRPr lang="en-US" sz="2800" dirty="0"/>
          </a:p>
          <a:p>
            <a:r>
              <a:rPr lang="en-US" sz="2800" dirty="0"/>
              <a:t>Install and Convert your OLEDB connection strings </a:t>
            </a:r>
            <a:br>
              <a:rPr lang="en-US" sz="2800" dirty="0"/>
            </a:br>
            <a:r>
              <a:rPr lang="en-US" sz="2800" dirty="0"/>
              <a:t>from sqlncli11 or </a:t>
            </a:r>
            <a:r>
              <a:rPr lang="en-US" sz="2800" dirty="0" err="1"/>
              <a:t>sqloledb</a:t>
            </a:r>
            <a:r>
              <a:rPr lang="en-US" sz="2800" dirty="0"/>
              <a:t>, to the new </a:t>
            </a:r>
            <a:r>
              <a:rPr lang="en-US" sz="2800" b="1" dirty="0"/>
              <a:t>MSOLEDBSQL.</a:t>
            </a:r>
          </a:p>
          <a:p>
            <a:r>
              <a:rPr lang="en-US" sz="2800" dirty="0"/>
              <a:t>There is also a relatively new ODBC Driver 17 for SQL Server.</a:t>
            </a:r>
            <a:br>
              <a:rPr lang="en-US" sz="2800" dirty="0"/>
            </a:br>
            <a:r>
              <a:rPr lang="en-US" sz="1600" dirty="0">
                <a:hlinkClick r:id="rId4"/>
              </a:rPr>
              <a:t>https://techcommunity.microsoft.com/t5/SQL-Server/ODBC-Driver-17-for-SQL-Server-Released/ba-p/385825</a:t>
            </a:r>
            <a:endParaRPr lang="en-US" sz="2800" dirty="0"/>
          </a:p>
          <a:p>
            <a:r>
              <a:rPr lang="en-US" sz="2800" dirty="0"/>
              <a:t>Both replace the OLEDB/ODBC functionality of the </a:t>
            </a:r>
            <a:br>
              <a:rPr lang="en-US" sz="2800" dirty="0"/>
            </a:br>
            <a:r>
              <a:rPr lang="en-US" sz="2800" dirty="0"/>
              <a:t>SQL Native Client </a:t>
            </a:r>
            <a:r>
              <a:rPr lang="en-US" sz="2800" b="1" dirty="0"/>
              <a:t>(SNAC) which is no longer maintained.</a:t>
            </a:r>
          </a:p>
          <a:p>
            <a:r>
              <a:rPr lang="en-US" sz="2800" dirty="0"/>
              <a:t>Important to update sqlncli10 for availability groups </a:t>
            </a:r>
          </a:p>
          <a:p>
            <a:r>
              <a:rPr lang="en-US" sz="1600" dirty="0">
                <a:hlinkClick r:id="rId5"/>
              </a:rPr>
              <a:t>https://www.sqltact.com/2019/06/actual-emails-will-msoledb-work-for.html</a:t>
            </a:r>
            <a:endParaRPr lang="en-US" sz="1600" dirty="0"/>
          </a:p>
        </p:txBody>
      </p:sp>
    </p:spTree>
    <p:extLst>
      <p:ext uri="{BB962C8B-B14F-4D97-AF65-F5344CB8AC3E}">
        <p14:creationId xmlns:p14="http://schemas.microsoft.com/office/powerpoint/2010/main" val="20728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Permissions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290470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2C24-9AC7-417A-A3AA-562A62F25CD6}"/>
              </a:ext>
            </a:extLst>
          </p:cNvPr>
          <p:cNvSpPr>
            <a:spLocks noGrp="1"/>
          </p:cNvSpPr>
          <p:nvPr>
            <p:ph type="title"/>
          </p:nvPr>
        </p:nvSpPr>
        <p:spPr/>
        <p:txBody>
          <a:bodyPr/>
          <a:lstStyle/>
          <a:p>
            <a:r>
              <a:rPr lang="en-CA" dirty="0"/>
              <a:t>Basic User Permissions</a:t>
            </a:r>
          </a:p>
        </p:txBody>
      </p:sp>
      <p:sp>
        <p:nvSpPr>
          <p:cNvPr id="3" name="Text Placeholder 2" descr="Subtitle">
            <a:extLst>
              <a:ext uri="{FF2B5EF4-FFF2-40B4-BE49-F238E27FC236}">
                <a16:creationId xmlns:a16="http://schemas.microsoft.com/office/drawing/2014/main" id="{9FCCA17C-BECD-4ADE-BD07-CF93C2943A63}"/>
              </a:ext>
            </a:extLst>
          </p:cNvPr>
          <p:cNvSpPr>
            <a:spLocks noGrp="1"/>
          </p:cNvSpPr>
          <p:nvPr>
            <p:ph type="body" sz="quarter" idx="10"/>
          </p:nvPr>
        </p:nvSpPr>
        <p:spPr>
          <a:xfrm>
            <a:off x="416994" y="1260058"/>
            <a:ext cx="3542968" cy="520700"/>
          </a:xfrm>
        </p:spPr>
        <p:txBody>
          <a:bodyPr/>
          <a:lstStyle/>
          <a:p>
            <a:r>
              <a:rPr lang="en-US" u="sng" dirty="0">
                <a:latin typeface="Roboto" panose="02000000000000000000" pitchFamily="2" charset="0"/>
                <a:ea typeface="Roboto" panose="02000000000000000000" pitchFamily="2" charset="0"/>
              </a:rPr>
              <a:t>DML</a:t>
            </a:r>
            <a:r>
              <a:rPr lang="en-US" dirty="0">
                <a:latin typeface="Roboto" panose="02000000000000000000" pitchFamily="2" charset="0"/>
                <a:ea typeface="Roboto" panose="02000000000000000000" pitchFamily="2" charset="0"/>
              </a:rPr>
              <a:t>*</a:t>
            </a:r>
          </a:p>
          <a:p>
            <a:endParaRPr lang="en-CA" dirty="0"/>
          </a:p>
        </p:txBody>
      </p:sp>
      <p:sp>
        <p:nvSpPr>
          <p:cNvPr id="9" name="Text Placeholder 8" descr="Bulletpoints">
            <a:extLst>
              <a:ext uri="{FF2B5EF4-FFF2-40B4-BE49-F238E27FC236}">
                <a16:creationId xmlns:a16="http://schemas.microsoft.com/office/drawing/2014/main" id="{355AF0A9-0999-442F-8B92-1B3C0B524D89}"/>
              </a:ext>
            </a:extLst>
          </p:cNvPr>
          <p:cNvSpPr>
            <a:spLocks noGrp="1"/>
          </p:cNvSpPr>
          <p:nvPr>
            <p:ph type="body" sz="quarter" idx="31"/>
          </p:nvPr>
        </p:nvSpPr>
        <p:spPr>
          <a:xfrm>
            <a:off x="416995" y="1780758"/>
            <a:ext cx="3164406" cy="2735147"/>
          </a:xfrm>
        </p:spPr>
        <p:txBody>
          <a:bodyPr/>
          <a:lstStyle/>
          <a:p>
            <a:r>
              <a:rPr lang="en-US" dirty="0">
                <a:latin typeface="Roboto" panose="02000000000000000000" pitchFamily="2" charset="0"/>
                <a:ea typeface="Roboto" panose="02000000000000000000" pitchFamily="2" charset="0"/>
              </a:rPr>
              <a:t>SELECT</a:t>
            </a:r>
          </a:p>
          <a:p>
            <a:r>
              <a:rPr lang="en-US" dirty="0">
                <a:latin typeface="Roboto" panose="02000000000000000000" pitchFamily="2" charset="0"/>
                <a:ea typeface="Roboto" panose="02000000000000000000" pitchFamily="2" charset="0"/>
              </a:rPr>
              <a:t>DELETE</a:t>
            </a:r>
          </a:p>
          <a:p>
            <a:r>
              <a:rPr lang="en-US" dirty="0">
                <a:latin typeface="Roboto" panose="02000000000000000000" pitchFamily="2" charset="0"/>
                <a:ea typeface="Roboto" panose="02000000000000000000" pitchFamily="2" charset="0"/>
              </a:rPr>
              <a:t>UPDATE</a:t>
            </a:r>
          </a:p>
          <a:p>
            <a:r>
              <a:rPr lang="en-US" dirty="0">
                <a:latin typeface="Roboto" panose="02000000000000000000" pitchFamily="2" charset="0"/>
                <a:ea typeface="Roboto" panose="02000000000000000000" pitchFamily="2" charset="0"/>
              </a:rPr>
              <a:t>INSERT</a:t>
            </a:r>
          </a:p>
          <a:p>
            <a:r>
              <a:rPr lang="en-US" dirty="0">
                <a:latin typeface="Roboto" panose="02000000000000000000" pitchFamily="2" charset="0"/>
                <a:ea typeface="Roboto" panose="02000000000000000000" pitchFamily="2" charset="0"/>
              </a:rPr>
              <a:t>REFERENCES</a:t>
            </a:r>
          </a:p>
          <a:p>
            <a:pPr marL="0" indent="0">
              <a:buFont typeface="Wingdings" charset="2"/>
              <a:buNone/>
            </a:pPr>
            <a:br>
              <a:rPr lang="en-US" sz="24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Manipulation Language</a:t>
            </a:r>
          </a:p>
          <a:p>
            <a:endParaRPr lang="en-CA" dirty="0"/>
          </a:p>
        </p:txBody>
      </p:sp>
      <p:sp>
        <p:nvSpPr>
          <p:cNvPr id="12" name="Text Placeholder 2" descr="Subtitle">
            <a:extLst>
              <a:ext uri="{FF2B5EF4-FFF2-40B4-BE49-F238E27FC236}">
                <a16:creationId xmlns:a16="http://schemas.microsoft.com/office/drawing/2014/main" id="{B808D66F-8DD4-4A5F-8042-BCCB9EE24A2D}"/>
              </a:ext>
            </a:extLst>
          </p:cNvPr>
          <p:cNvSpPr txBox="1">
            <a:spLocks/>
          </p:cNvSpPr>
          <p:nvPr/>
        </p:nvSpPr>
        <p:spPr>
          <a:xfrm>
            <a:off x="43133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DDL*</a:t>
            </a:r>
            <a:r>
              <a:rPr lang="en-US" dirty="0">
                <a:latin typeface="Roboto" panose="02000000000000000000" pitchFamily="2" charset="0"/>
                <a:ea typeface="Roboto" panose="02000000000000000000" pitchFamily="2" charset="0"/>
              </a:rPr>
              <a:t>*</a:t>
            </a:r>
          </a:p>
          <a:p>
            <a:endParaRPr lang="en-CA" dirty="0"/>
          </a:p>
        </p:txBody>
      </p:sp>
      <p:sp>
        <p:nvSpPr>
          <p:cNvPr id="13" name="Text Placeholder 8" descr="Bulletpoints">
            <a:extLst>
              <a:ext uri="{FF2B5EF4-FFF2-40B4-BE49-F238E27FC236}">
                <a16:creationId xmlns:a16="http://schemas.microsoft.com/office/drawing/2014/main" id="{B533AEDA-76FA-4F95-808E-BC99B70FA695}"/>
              </a:ext>
            </a:extLst>
          </p:cNvPr>
          <p:cNvSpPr txBox="1">
            <a:spLocks/>
          </p:cNvSpPr>
          <p:nvPr/>
        </p:nvSpPr>
        <p:spPr>
          <a:xfrm>
            <a:off x="3657600" y="1780758"/>
            <a:ext cx="422106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ALTER</a:t>
            </a:r>
          </a:p>
          <a:p>
            <a:pPr>
              <a:tabLst>
                <a:tab pos="1255713" algn="l"/>
              </a:tabLst>
            </a:pPr>
            <a:r>
              <a:rPr lang="en-US" dirty="0">
                <a:latin typeface="Roboto" panose="02000000000000000000" pitchFamily="2" charset="0"/>
                <a:ea typeface="Roboto" panose="02000000000000000000" pitchFamily="2" charset="0"/>
              </a:rPr>
              <a:t>CONTROL</a:t>
            </a:r>
          </a:p>
          <a:p>
            <a:pPr defTabSz="485775"/>
            <a:r>
              <a:rPr lang="en-US" dirty="0">
                <a:latin typeface="Roboto" panose="02000000000000000000" pitchFamily="2" charset="0"/>
                <a:ea typeface="Roboto" panose="02000000000000000000" pitchFamily="2" charset="0"/>
              </a:rPr>
              <a:t>VIEW DEFINITION</a:t>
            </a:r>
          </a:p>
          <a:p>
            <a:r>
              <a:rPr lang="en-US" dirty="0">
                <a:latin typeface="Roboto" panose="02000000000000000000" pitchFamily="2" charset="0"/>
                <a:ea typeface="Roboto" panose="02000000000000000000" pitchFamily="2" charset="0"/>
              </a:rPr>
              <a:t>CREATE</a:t>
            </a:r>
          </a:p>
          <a:p>
            <a:r>
              <a:rPr lang="en-US" dirty="0">
                <a:latin typeface="Roboto" panose="02000000000000000000" pitchFamily="2" charset="0"/>
                <a:ea typeface="Roboto" panose="02000000000000000000" pitchFamily="2" charset="0"/>
              </a:rPr>
              <a:t>DROP</a:t>
            </a:r>
          </a:p>
          <a:p>
            <a:r>
              <a:rPr lang="en-US" dirty="0">
                <a:latin typeface="Roboto" panose="02000000000000000000" pitchFamily="2" charset="0"/>
                <a:ea typeface="Roboto" panose="02000000000000000000" pitchFamily="2" charset="0"/>
              </a:rPr>
              <a:t>EXECUTE</a:t>
            </a:r>
            <a:br>
              <a:rPr lang="en-US" sz="2800" dirty="0">
                <a:latin typeface="Roboto" panose="02000000000000000000" pitchFamily="2" charset="0"/>
                <a:ea typeface="Roboto" panose="02000000000000000000" pitchFamily="2" charset="0"/>
              </a:rPr>
            </a:br>
            <a:r>
              <a:rPr lang="en-US" sz="2400" dirty="0">
                <a:latin typeface="Roboto" panose="02000000000000000000" pitchFamily="2" charset="0"/>
                <a:ea typeface="Roboto" panose="02000000000000000000" pitchFamily="2" charset="0"/>
              </a:rPr>
              <a:t>**Data Definition Language</a:t>
            </a:r>
          </a:p>
          <a:p>
            <a:endParaRPr lang="en-CA" dirty="0"/>
          </a:p>
        </p:txBody>
      </p:sp>
      <p:sp>
        <p:nvSpPr>
          <p:cNvPr id="14" name="Text Placeholder 2" descr="Subtitle">
            <a:extLst>
              <a:ext uri="{FF2B5EF4-FFF2-40B4-BE49-F238E27FC236}">
                <a16:creationId xmlns:a16="http://schemas.microsoft.com/office/drawing/2014/main" id="{BAD0EA65-243A-43AD-AE9D-0715F85091AF}"/>
              </a:ext>
            </a:extLst>
          </p:cNvPr>
          <p:cNvSpPr txBox="1">
            <a:spLocks/>
          </p:cNvSpPr>
          <p:nvPr/>
        </p:nvSpPr>
        <p:spPr>
          <a:xfrm>
            <a:off x="8181430" y="1260058"/>
            <a:ext cx="3542968"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u="sng" dirty="0">
                <a:latin typeface="Roboto" panose="02000000000000000000" pitchFamily="2" charset="0"/>
                <a:ea typeface="Roboto" panose="02000000000000000000" pitchFamily="2" charset="0"/>
              </a:rPr>
              <a:t>Modify Security </a:t>
            </a:r>
          </a:p>
        </p:txBody>
      </p:sp>
      <p:sp>
        <p:nvSpPr>
          <p:cNvPr id="15" name="Text Placeholder 8" descr="Bulletpoints">
            <a:extLst>
              <a:ext uri="{FF2B5EF4-FFF2-40B4-BE49-F238E27FC236}">
                <a16:creationId xmlns:a16="http://schemas.microsoft.com/office/drawing/2014/main" id="{C8646F7B-FFDB-40F7-8C3E-3AD804509A3A}"/>
              </a:ext>
            </a:extLst>
          </p:cNvPr>
          <p:cNvSpPr txBox="1">
            <a:spLocks/>
          </p:cNvSpPr>
          <p:nvPr/>
        </p:nvSpPr>
        <p:spPr>
          <a:xfrm>
            <a:off x="8181430" y="1780758"/>
            <a:ext cx="3565339" cy="2735147"/>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Roboto" panose="02000000000000000000" pitchFamily="2" charset="0"/>
                <a:ea typeface="Roboto" panose="02000000000000000000" pitchFamily="2" charset="0"/>
              </a:rPr>
              <a:t>GRANT</a:t>
            </a:r>
          </a:p>
          <a:p>
            <a:r>
              <a:rPr lang="en-US" dirty="0">
                <a:latin typeface="Roboto" panose="02000000000000000000" pitchFamily="2" charset="0"/>
                <a:ea typeface="Roboto" panose="02000000000000000000" pitchFamily="2" charset="0"/>
              </a:rPr>
              <a:t>REVOKE</a:t>
            </a:r>
          </a:p>
          <a:p>
            <a:r>
              <a:rPr lang="en-US" dirty="0">
                <a:latin typeface="Roboto" panose="02000000000000000000" pitchFamily="2" charset="0"/>
                <a:ea typeface="Roboto" panose="02000000000000000000" pitchFamily="2" charset="0"/>
              </a:rPr>
              <a:t>DENY</a:t>
            </a:r>
          </a:p>
          <a:p>
            <a:r>
              <a:rPr lang="en-US" dirty="0">
                <a:latin typeface="Roboto" panose="02000000000000000000" pitchFamily="2" charset="0"/>
                <a:ea typeface="Roboto" panose="02000000000000000000" pitchFamily="2" charset="0"/>
              </a:rPr>
              <a:t>IMPERSONATE</a:t>
            </a:r>
            <a:endParaRPr lang="en-US" sz="2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3848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dirty="0"/>
              <a:t>ALTER TRACE			For SQL Profiler and traces</a:t>
            </a:r>
          </a:p>
          <a:p>
            <a:r>
              <a:rPr lang="en-US" dirty="0"/>
              <a:t>ALTER ANY EVENT SESSION	For </a:t>
            </a:r>
            <a:r>
              <a:rPr lang="en-US" dirty="0" err="1"/>
              <a:t>XEvents</a:t>
            </a:r>
            <a:r>
              <a:rPr lang="en-US" dirty="0"/>
              <a:t> (replaces traces!)</a:t>
            </a:r>
          </a:p>
          <a:p>
            <a:r>
              <a:rPr lang="en-US" dirty="0"/>
              <a:t>VIEW SERVER STATE		For server DMV’s, </a:t>
            </a:r>
            <a:r>
              <a:rPr lang="en-US" dirty="0" err="1"/>
              <a:t>XEvents</a:t>
            </a:r>
            <a:endParaRPr lang="en-US" dirty="0"/>
          </a:p>
          <a:p>
            <a:r>
              <a:rPr lang="en-US" dirty="0"/>
              <a:t>VIEW DATABASE STATE		For database-level DMV’s</a:t>
            </a:r>
          </a:p>
          <a:p>
            <a:r>
              <a:rPr lang="en-US" dirty="0"/>
              <a:t>VIEW ANY DEFINITION		For definitions of objects</a:t>
            </a:r>
          </a:p>
          <a:p>
            <a:r>
              <a:rPr lang="en-US" sz="2800" dirty="0">
                <a:solidFill>
                  <a:srgbClr val="0000FF"/>
                </a:solidFill>
                <a:latin typeface="Consolas" panose="020B0609020204030204" pitchFamily="49" charset="0"/>
              </a:rPr>
              <a:t>GRANT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VIEW</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SERVER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TO </a:t>
            </a:r>
            <a:r>
              <a:rPr lang="en-US" sz="2800" dirty="0">
                <a:solidFill>
                  <a:srgbClr val="000000"/>
                </a:solidFill>
                <a:latin typeface="Consolas" panose="020B0609020204030204" pitchFamily="49" charset="0"/>
              </a:rPr>
              <a:t>[SPARK\</a:t>
            </a:r>
            <a:r>
              <a:rPr lang="en-US" sz="2800" dirty="0" err="1">
                <a:solidFill>
                  <a:srgbClr val="000000"/>
                </a:solidFill>
                <a:latin typeface="Consolas" panose="020B0609020204030204" pitchFamily="49" charset="0"/>
              </a:rPr>
              <a:t>william</a:t>
            </a:r>
            <a:r>
              <a:rPr lang="en-US" sz="2800" dirty="0" err="1">
                <a:latin typeface="Consolas" panose="020B0609020204030204" pitchFamily="49" charset="0"/>
              </a:rPr>
              <a:t>.assaf</a:t>
            </a:r>
            <a:r>
              <a:rPr lang="en-US" sz="2800" dirty="0">
                <a:latin typeface="Consolas" panose="020B0609020204030204" pitchFamily="49" charset="0"/>
              </a:rPr>
              <a:t>];</a:t>
            </a:r>
          </a:p>
          <a:p>
            <a:endParaRPr lang="en-US" dirty="0">
              <a:latin typeface="Consolas" panose="020B0609020204030204" pitchFamily="49" charset="0"/>
            </a:endParaRPr>
          </a:p>
          <a:p>
            <a:endParaRPr lang="en-US" dirty="0"/>
          </a:p>
        </p:txBody>
      </p:sp>
      <p:sp>
        <p:nvSpPr>
          <p:cNvPr id="7" name="Rectangle 6">
            <a:extLst>
              <a:ext uri="{FF2B5EF4-FFF2-40B4-BE49-F238E27FC236}">
                <a16:creationId xmlns:a16="http://schemas.microsoft.com/office/drawing/2014/main" id="{B19D969B-1513-4DFA-A6F9-B47CB3AFB90D}"/>
              </a:ext>
            </a:extLst>
          </p:cNvPr>
          <p:cNvSpPr/>
          <p:nvPr/>
        </p:nvSpPr>
        <p:spPr>
          <a:xfrm>
            <a:off x="441858" y="4343400"/>
            <a:ext cx="11060713" cy="1040285"/>
          </a:xfrm>
          <a:prstGeom prst="rect">
            <a:avLst/>
          </a:prstGeom>
          <a:noFill/>
        </p:spPr>
        <p:txBody>
          <a:bodyPr wrap="square">
            <a:spAutoFit/>
          </a:bodyPr>
          <a:lstStyle/>
          <a:p>
            <a:pPr lvl="0" defTabSz="1219170">
              <a:spcBef>
                <a:spcPct val="20000"/>
              </a:spcBef>
              <a:buClr>
                <a:srgbClr val="33C0CD"/>
              </a:buClr>
            </a:pPr>
            <a:r>
              <a:rPr lang="en-US" sz="2800" dirty="0">
                <a:solidFill>
                  <a:srgbClr val="FF0000"/>
                </a:solidFill>
                <a:latin typeface="Consolas" panose="020B0609020204030204" pitchFamily="49" charset="0"/>
                <a:cs typeface="Segoe UI" panose="020B0502040204020203" pitchFamily="34" charset="0"/>
              </a:rPr>
              <a:t>_____________________________________________________</a:t>
            </a:r>
          </a:p>
          <a:p>
            <a:pPr marL="457189" lvl="0" indent="-457189" defTabSz="1219170">
              <a:spcBef>
                <a:spcPct val="20000"/>
              </a:spcBef>
              <a:buClr>
                <a:srgbClr val="33C0CD"/>
              </a:buClr>
              <a:buFont typeface="Arial" panose="020B0604020202020204" pitchFamily="34" charset="0"/>
              <a:buChar char="•"/>
            </a:pPr>
            <a:r>
              <a:rPr lang="en-US" sz="2800" dirty="0">
                <a:solidFill>
                  <a:srgbClr val="0000FF"/>
                </a:solidFill>
                <a:latin typeface="Consolas" panose="020B0609020204030204" pitchFamily="49" charset="0"/>
                <a:cs typeface="Segoe UI" panose="020B0502040204020203" pitchFamily="34" charset="0"/>
              </a:rPr>
              <a:t>GRANT</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VIEW</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SERVER</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STATE</a:t>
            </a:r>
            <a:r>
              <a:rPr lang="en-US" sz="2800" dirty="0">
                <a:solidFill>
                  <a:srgbClr val="000000"/>
                </a:solidFill>
                <a:latin typeface="Consolas" panose="020B0609020204030204" pitchFamily="49" charset="0"/>
                <a:cs typeface="Segoe UI" panose="020B0502040204020203" pitchFamily="34" charset="0"/>
              </a:rPr>
              <a:t> </a:t>
            </a:r>
            <a:r>
              <a:rPr lang="en-US" sz="2800" dirty="0">
                <a:solidFill>
                  <a:srgbClr val="0000FF"/>
                </a:solidFill>
                <a:latin typeface="Consolas" panose="020B0609020204030204" pitchFamily="49" charset="0"/>
                <a:cs typeface="Segoe UI" panose="020B0502040204020203" pitchFamily="34" charset="0"/>
              </a:rPr>
              <a:t>TO </a:t>
            </a:r>
            <a:r>
              <a:rPr lang="en-US" sz="2800" dirty="0">
                <a:solidFill>
                  <a:srgbClr val="000000"/>
                </a:solidFill>
                <a:latin typeface="Consolas" panose="020B0609020204030204" pitchFamily="49" charset="0"/>
                <a:cs typeface="Segoe UI" panose="020B0502040204020203" pitchFamily="34" charset="0"/>
              </a:rPr>
              <a:t>[SPARK\</a:t>
            </a:r>
            <a:r>
              <a:rPr lang="en-US" sz="2800" dirty="0" err="1">
                <a:solidFill>
                  <a:srgbClr val="000000"/>
                </a:solidFill>
                <a:latin typeface="Consolas" panose="020B0609020204030204" pitchFamily="49" charset="0"/>
                <a:cs typeface="Segoe UI" panose="020B0502040204020203" pitchFamily="34" charset="0"/>
              </a:rPr>
              <a:t>DBA_team</a:t>
            </a:r>
            <a:r>
              <a:rPr lang="en-US" sz="2800" dirty="0">
                <a:solidFill>
                  <a:srgbClr val="000000"/>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82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Sample Permissions Scenario</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304800" y="1600200"/>
            <a:ext cx="11811000" cy="4343400"/>
          </a:xfrm>
        </p:spPr>
        <p:txBody>
          <a:bodyPr/>
          <a:lstStyle/>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PingPongScore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--in current </a:t>
            </a:r>
            <a:r>
              <a:rPr lang="en-US" sz="3000" dirty="0" err="1">
                <a:solidFill>
                  <a:srgbClr val="008000"/>
                </a:solidFill>
                <a:latin typeface="Consolas" panose="020B0609020204030204" pitchFamily="49" charset="0"/>
              </a:rPr>
              <a:t>db</a:t>
            </a:r>
            <a:r>
              <a:rPr lang="en-US" sz="3000" dirty="0">
                <a:solidFill>
                  <a:srgbClr val="008000"/>
                </a:solidFill>
                <a:latin typeface="Consolas" panose="020B0609020204030204" pitchFamily="49" charset="0"/>
              </a:rPr>
              <a:t> context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DEFINITION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ON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game</a:t>
            </a:r>
            <a:r>
              <a:rPr lang="en-US" sz="3000" dirty="0" err="1">
                <a:solidFill>
                  <a:srgbClr val="808080"/>
                </a:solidFill>
                <a:latin typeface="Consolas" panose="020B0609020204030204" pitchFamily="49" charset="0"/>
              </a:rPr>
              <a:t>.</a:t>
            </a:r>
            <a:r>
              <a:rPr lang="en-US" sz="3000" dirty="0" err="1">
                <a:solidFill>
                  <a:srgbClr val="000000"/>
                </a:solidFill>
                <a:latin typeface="Consolas" panose="020B0609020204030204" pitchFamily="49" charset="0"/>
              </a:rPr>
              <a:t>GetScore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ALTER</a:t>
            </a:r>
            <a:r>
              <a:rPr lang="en-US" sz="3000" dirty="0">
                <a:solidFill>
                  <a:srgbClr val="000000"/>
                </a:solidFill>
                <a:latin typeface="Consolas" panose="020B0609020204030204" pitchFamily="49" charset="0"/>
              </a:rPr>
              <a:t> </a:t>
            </a:r>
            <a:r>
              <a:rPr lang="en-US" sz="3000" dirty="0">
                <a:latin typeface="Consolas" panose="020B0609020204030204" pitchFamily="49" charset="0"/>
              </a:rPr>
              <a:t>ANY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EVENT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SESSION</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[DOM\</a:t>
            </a:r>
            <a:r>
              <a:rPr lang="en-US" sz="3000" dirty="0" err="1">
                <a:solidFill>
                  <a:srgbClr val="000000"/>
                </a:solidFill>
                <a:latin typeface="Consolas" panose="020B0609020204030204" pitchFamily="49" charset="0"/>
              </a:rPr>
              <a:t>a_Gump</a:t>
            </a:r>
            <a:r>
              <a:rPr lang="en-US" sz="3000" dirty="0">
                <a:solidFill>
                  <a:srgbClr val="000000"/>
                </a:solidFill>
                <a:latin typeface="Consolas" panose="020B0609020204030204" pitchFamily="49" charset="0"/>
              </a:rPr>
              <a:t>]</a:t>
            </a:r>
            <a:r>
              <a:rPr lang="en-US" sz="3000" dirty="0">
                <a:solidFill>
                  <a:srgbClr val="808080"/>
                </a:solidFill>
                <a:latin typeface="Consolas" panose="020B0609020204030204" pitchFamily="49" charset="0"/>
              </a:rPr>
              <a:t>;</a:t>
            </a:r>
            <a:endParaRPr lang="en-US" sz="3000" dirty="0"/>
          </a:p>
        </p:txBody>
      </p:sp>
    </p:spTree>
    <p:extLst>
      <p:ext uri="{BB962C8B-B14F-4D97-AF65-F5344CB8AC3E}">
        <p14:creationId xmlns:p14="http://schemas.microsoft.com/office/powerpoint/2010/main" val="41669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Admin Accounts vs Day-to-Day Accounts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419600"/>
          </a:xfrm>
        </p:spPr>
        <p:txBody>
          <a:bodyPr/>
          <a:lstStyle/>
          <a:p>
            <a:r>
              <a:rPr lang="en-US" sz="3100" dirty="0">
                <a:solidFill>
                  <a:srgbClr val="474947"/>
                </a:solidFill>
              </a:rPr>
              <a:t>All Administrators (including DBA’s) should have two accounts: </a:t>
            </a:r>
            <a:br>
              <a:rPr lang="en-US" sz="3100" dirty="0">
                <a:solidFill>
                  <a:srgbClr val="474947"/>
                </a:solidFill>
              </a:rPr>
            </a:br>
            <a:r>
              <a:rPr lang="en-US" sz="3100" dirty="0">
                <a:solidFill>
                  <a:srgbClr val="474947"/>
                </a:solidFill>
              </a:rPr>
              <a:t>one for </a:t>
            </a:r>
            <a:r>
              <a:rPr lang="en-US" sz="3100" b="1" dirty="0">
                <a:solidFill>
                  <a:srgbClr val="474947"/>
                </a:solidFill>
              </a:rPr>
              <a:t>day-to-day</a:t>
            </a:r>
            <a:r>
              <a:rPr lang="en-US" sz="3100" dirty="0">
                <a:solidFill>
                  <a:srgbClr val="474947"/>
                </a:solidFill>
              </a:rPr>
              <a:t> workstation/email/Teams/intranet access, </a:t>
            </a:r>
            <a:br>
              <a:rPr lang="en-US" sz="3100" dirty="0">
                <a:solidFill>
                  <a:srgbClr val="474947"/>
                </a:solidFill>
              </a:rPr>
            </a:br>
            <a:r>
              <a:rPr lang="en-US" sz="3100" dirty="0">
                <a:solidFill>
                  <a:srgbClr val="474947"/>
                </a:solidFill>
              </a:rPr>
              <a:t>one for </a:t>
            </a:r>
            <a:r>
              <a:rPr lang="en-US" sz="3100" b="1" dirty="0">
                <a:solidFill>
                  <a:srgbClr val="474947"/>
                </a:solidFill>
              </a:rPr>
              <a:t>production</a:t>
            </a:r>
            <a:r>
              <a:rPr lang="en-US" sz="3100" dirty="0">
                <a:solidFill>
                  <a:srgbClr val="474947"/>
                </a:solidFill>
              </a:rPr>
              <a:t> admin-level access </a:t>
            </a:r>
            <a:r>
              <a:rPr lang="en-US" sz="3100" i="1" dirty="0">
                <a:solidFill>
                  <a:srgbClr val="474947"/>
                </a:solidFill>
              </a:rPr>
              <a:t>only</a:t>
            </a:r>
            <a:r>
              <a:rPr lang="en-US" sz="3100" dirty="0">
                <a:solidFill>
                  <a:srgbClr val="474947"/>
                </a:solidFill>
              </a:rPr>
              <a:t>. </a:t>
            </a:r>
          </a:p>
          <a:p>
            <a:r>
              <a:rPr lang="en-US" sz="3100" dirty="0">
                <a:solidFill>
                  <a:srgbClr val="474947"/>
                </a:solidFill>
              </a:rPr>
              <a:t>Day-to-day accounts may have Production read-only access to non-sensitive databases, including metadata, job status and history, error logs, SSISDB logs, logging databases, etc.</a:t>
            </a:r>
          </a:p>
          <a:p>
            <a:r>
              <a:rPr lang="en-US" sz="3100" dirty="0">
                <a:solidFill>
                  <a:srgbClr val="474947"/>
                </a:solidFill>
              </a:rPr>
              <a:t>The same domain accounts that have production access should not have VPN/remote access. </a:t>
            </a:r>
          </a:p>
          <a:p>
            <a:endParaRPr lang="en-US" sz="3100" dirty="0">
              <a:solidFill>
                <a:srgbClr val="474947"/>
              </a:solidFill>
            </a:endParaRPr>
          </a:p>
        </p:txBody>
      </p:sp>
    </p:spTree>
    <p:extLst>
      <p:ext uri="{BB962C8B-B14F-4D97-AF65-F5344CB8AC3E}">
        <p14:creationId xmlns:p14="http://schemas.microsoft.com/office/powerpoint/2010/main" val="33363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Common Permissions for Non-Sysadmins</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SHOWPLAN - </a:t>
            </a:r>
            <a:r>
              <a:rPr lang="en-US" dirty="0"/>
              <a:t>Viewing execution plan for executable query</a:t>
            </a:r>
          </a:p>
          <a:p>
            <a:r>
              <a:rPr lang="en-US" b="1" dirty="0"/>
              <a:t>IMPERSONATE - </a:t>
            </a:r>
            <a:r>
              <a:rPr lang="en-US" dirty="0"/>
              <a:t>Allows testing rights with EXECUTE AS</a:t>
            </a:r>
          </a:p>
          <a:p>
            <a:r>
              <a:rPr lang="en-US" b="1" dirty="0"/>
              <a:t>CONNECT ALL DATABASES</a:t>
            </a:r>
            <a:r>
              <a:rPr lang="en-US" dirty="0"/>
              <a:t> - Allows the login to set any database context (USE) but grants no other rights in each database, potentially appropriate for day-to-day accounts</a:t>
            </a:r>
          </a:p>
          <a:p>
            <a:r>
              <a:rPr lang="en-US" b="1" dirty="0"/>
              <a:t>SELECT ALL USER SECURABLES - SELECT </a:t>
            </a:r>
            <a:r>
              <a:rPr lang="en-US" dirty="0"/>
              <a:t>from all objects in ALL </a:t>
            </a:r>
            <a:r>
              <a:rPr lang="en-US" dirty="0" err="1"/>
              <a:t>db’s</a:t>
            </a:r>
            <a:r>
              <a:rPr lang="en-US" dirty="0"/>
              <a:t>, potentially appropriate for day-to-day accounts, but probably not – be aware of your regulatory restrictions.</a:t>
            </a:r>
          </a:p>
          <a:p>
            <a:endParaRPr lang="en-US" dirty="0"/>
          </a:p>
        </p:txBody>
      </p:sp>
    </p:spTree>
    <p:extLst>
      <p:ext uri="{BB962C8B-B14F-4D97-AF65-F5344CB8AC3E}">
        <p14:creationId xmlns:p14="http://schemas.microsoft.com/office/powerpoint/2010/main" val="7706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sz="4600" dirty="0"/>
              <a:t>CONTROL Permissions </a:t>
            </a:r>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r>
              <a:rPr lang="en-US" b="1" dirty="0"/>
              <a:t>CONTROL SERVER      - </a:t>
            </a:r>
            <a:r>
              <a:rPr lang="en-US" dirty="0"/>
              <a:t>Effectively the same as sysadmin. </a:t>
            </a:r>
            <a:br>
              <a:rPr lang="en-US" b="1" dirty="0"/>
            </a:br>
            <a:r>
              <a:rPr lang="en-US" b="1" dirty="0"/>
              <a:t>				Not for non-admins.*</a:t>
            </a:r>
          </a:p>
          <a:p>
            <a:r>
              <a:rPr lang="en-US" b="1" dirty="0"/>
              <a:t>CONTROL DATABASE - </a:t>
            </a:r>
            <a:r>
              <a:rPr lang="en-US" dirty="0"/>
              <a:t>Effectively the same as </a:t>
            </a:r>
            <a:r>
              <a:rPr lang="en-US" dirty="0" err="1"/>
              <a:t>db_owner</a:t>
            </a:r>
            <a:r>
              <a:rPr lang="en-US" dirty="0"/>
              <a:t>. </a:t>
            </a:r>
            <a:br>
              <a:rPr lang="en-US" dirty="0"/>
            </a:br>
            <a:r>
              <a:rPr lang="en-US" b="1" dirty="0"/>
              <a:t>				Not for non-admins.*</a:t>
            </a:r>
          </a:p>
          <a:p>
            <a:r>
              <a:rPr lang="en-US" dirty="0"/>
              <a:t>*One big difference: CONTROL permissions can be affected by DENY, but sysadmin/</a:t>
            </a:r>
            <a:r>
              <a:rPr lang="en-US" dirty="0" err="1"/>
              <a:t>db_owner</a:t>
            </a:r>
            <a:r>
              <a:rPr lang="en-US" dirty="0"/>
              <a:t> cannot. </a:t>
            </a:r>
            <a:br>
              <a:rPr lang="en-US" dirty="0"/>
            </a:br>
            <a:endParaRPr lang="en-US" dirty="0"/>
          </a:p>
          <a:p>
            <a:r>
              <a:rPr lang="en-US" dirty="0"/>
              <a:t>Let’s demonstrate…</a:t>
            </a:r>
          </a:p>
        </p:txBody>
      </p:sp>
    </p:spTree>
    <p:extLst>
      <p:ext uri="{BB962C8B-B14F-4D97-AF65-F5344CB8AC3E}">
        <p14:creationId xmlns:p14="http://schemas.microsoft.com/office/powerpoint/2010/main" val="38041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Principal vs Principle</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426734" y="1465914"/>
            <a:ext cx="11308281" cy="520700"/>
          </a:xfrm>
        </p:spPr>
        <p:txBody>
          <a:bodyPr/>
          <a:lstStyle/>
          <a:p>
            <a:r>
              <a:rPr lang="en-US" dirty="0"/>
              <a:t>Princi</a:t>
            </a:r>
            <a:r>
              <a:rPr lang="en-US" u="sng" dirty="0"/>
              <a:t>pal</a:t>
            </a:r>
            <a:endParaRPr lang="en-CA" u="sng"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76467" y="1986614"/>
            <a:ext cx="11308283" cy="750580"/>
          </a:xfrm>
        </p:spPr>
        <p:txBody>
          <a:bodyPr/>
          <a:lstStyle/>
          <a:p>
            <a:r>
              <a:rPr lang="en-US" sz="2800" dirty="0"/>
              <a:t>(noun) a person who is in charge of some responsibility</a:t>
            </a:r>
          </a:p>
          <a:p>
            <a:pPr lvl="1"/>
            <a:r>
              <a:rPr lang="en-US" sz="2400" dirty="0"/>
              <a:t>Example: The </a:t>
            </a:r>
            <a:r>
              <a:rPr lang="en-US" sz="2400" b="1" dirty="0"/>
              <a:t>principal consultant</a:t>
            </a:r>
            <a:r>
              <a:rPr lang="en-US" sz="2400" dirty="0"/>
              <a:t> talked to the school’s principal.</a:t>
            </a:r>
          </a:p>
          <a:p>
            <a:r>
              <a:rPr lang="en-US" sz="2800" dirty="0"/>
              <a:t>(adj) original, most important</a:t>
            </a:r>
          </a:p>
          <a:p>
            <a:pPr lvl="1"/>
            <a:r>
              <a:rPr lang="en-US" sz="2400" dirty="0"/>
              <a:t>Example: The </a:t>
            </a:r>
            <a:r>
              <a:rPr lang="en-US" sz="2400" b="1" dirty="0"/>
              <a:t>principal aim </a:t>
            </a:r>
            <a:r>
              <a:rPr lang="en-US" sz="2400" dirty="0"/>
              <a:t>of a good DBA is to defeat wicked developers.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385587" y="4234171"/>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Princi</a:t>
            </a:r>
            <a:r>
              <a:rPr lang="en-US" u="sng" dirty="0"/>
              <a:t>ple</a:t>
            </a:r>
            <a:endParaRPr lang="en-CA"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(noun) a rule, guideline or fact</a:t>
            </a:r>
          </a:p>
          <a:p>
            <a:pPr lvl="1"/>
            <a:r>
              <a:rPr lang="en-US" sz="2400" dirty="0"/>
              <a:t>Example: Our </a:t>
            </a:r>
            <a:r>
              <a:rPr lang="en-US" sz="2400" b="1" dirty="0"/>
              <a:t>guiding principles </a:t>
            </a:r>
            <a:r>
              <a:rPr lang="en-US" sz="2400" dirty="0"/>
              <a:t>are based on science.</a:t>
            </a:r>
          </a:p>
          <a:p>
            <a:pPr marL="0" indent="0">
              <a:buNone/>
            </a:pPr>
            <a:endParaRPr lang="en-CA" sz="2800" dirty="0"/>
          </a:p>
        </p:txBody>
      </p:sp>
    </p:spTree>
    <p:extLst>
      <p:ext uri="{BB962C8B-B14F-4D97-AF65-F5344CB8AC3E}">
        <p14:creationId xmlns:p14="http://schemas.microsoft.com/office/powerpoint/2010/main" val="1336390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1858" y="1600200"/>
            <a:ext cx="11673942" cy="4343400"/>
          </a:xfrm>
        </p:spPr>
        <p:txBody>
          <a:bodyPr/>
          <a:lstStyle/>
          <a:p>
            <a:pPr marL="0" indent="0">
              <a:buNone/>
            </a:pPr>
            <a:r>
              <a:rPr lang="en-US" sz="3000" dirty="0">
                <a:solidFill>
                  <a:srgbClr val="0000FF"/>
                </a:solidFill>
                <a:latin typeface="Consolas" panose="020B0609020204030204" pitchFamily="49" charset="0"/>
              </a:rPr>
              <a:t>USE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[master]</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CREATE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WINDOWS</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GRANT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CONTROL</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DENY</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VIEW</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SERVER</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STATE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TO</a:t>
            </a:r>
            <a:r>
              <a:rPr lang="en-US" sz="3000" dirty="0">
                <a:solidFill>
                  <a:srgbClr val="000000"/>
                </a:solidFill>
                <a:latin typeface="Consolas" panose="020B0609020204030204" pitchFamily="49" charset="0"/>
              </a:rPr>
              <a:t> [</a:t>
            </a:r>
            <a:r>
              <a:rPr lang="en-US" sz="3000" dirty="0" err="1">
                <a:solidFill>
                  <a:srgbClr val="000000"/>
                </a:solidFill>
                <a:latin typeface="Consolas" panose="020B0609020204030204" pitchFamily="49" charset="0"/>
              </a:rPr>
              <a:t>dom</a:t>
            </a:r>
            <a:r>
              <a:rPr lang="en-US" sz="3000" dirty="0">
                <a:solidFill>
                  <a:srgbClr val="00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EXECUTE</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AS</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LOGIN</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FF0000"/>
                </a:solidFill>
                <a:latin typeface="Consolas" panose="020B0609020204030204" pitchFamily="49" charset="0"/>
              </a:rPr>
              <a:t>'</a:t>
            </a:r>
            <a:r>
              <a:rPr lang="en-US" sz="3000" dirty="0" err="1">
                <a:solidFill>
                  <a:srgbClr val="FF0000"/>
                </a:solidFill>
                <a:latin typeface="Consolas" panose="020B0609020204030204" pitchFamily="49" charset="0"/>
              </a:rPr>
              <a:t>dom</a:t>
            </a:r>
            <a:r>
              <a:rPr lang="en-US" sz="3000" dirty="0">
                <a:solidFill>
                  <a:srgbClr val="FF0000"/>
                </a:solidFill>
                <a:latin typeface="Consolas" panose="020B0609020204030204" pitchFamily="49" charset="0"/>
              </a:rPr>
              <a:t>\username'</a:t>
            </a:r>
            <a:r>
              <a:rPr lang="en-US" sz="3000" dirty="0">
                <a:solidFill>
                  <a:srgbClr val="808080"/>
                </a:solidFill>
                <a:latin typeface="Consolas" panose="020B0609020204030204" pitchFamily="49" charset="0"/>
              </a:rPr>
              <a:t>;</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SELECT</a:t>
            </a:r>
            <a:r>
              <a:rPr lang="en-US" sz="3000" dirty="0">
                <a:solidFill>
                  <a:srgbClr val="000000"/>
                </a:solidFill>
                <a:latin typeface="Consolas" panose="020B0609020204030204" pitchFamily="49" charset="0"/>
              </a:rPr>
              <a:t> </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00FF"/>
                </a:solidFill>
                <a:latin typeface="Consolas" panose="020B0609020204030204" pitchFamily="49" charset="0"/>
              </a:rPr>
              <a:t>FROM</a:t>
            </a:r>
            <a:r>
              <a:rPr lang="en-US" sz="3000" dirty="0">
                <a:solidFill>
                  <a:srgbClr val="000000"/>
                </a:solidFill>
                <a:latin typeface="Consolas" panose="020B0609020204030204" pitchFamily="49" charset="0"/>
              </a:rPr>
              <a:t> </a:t>
            </a:r>
            <a:r>
              <a:rPr lang="en-US" sz="3000" dirty="0" err="1">
                <a:latin typeface="Consolas" panose="020B0609020204030204" pitchFamily="49" charset="0"/>
              </a:rPr>
              <a:t>sys.dm_exec_cached_plans</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--Fails</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GO</a:t>
            </a:r>
            <a:endParaRPr lang="en-US" sz="3000" dirty="0">
              <a:solidFill>
                <a:srgbClr val="000000"/>
              </a:solidFill>
              <a:latin typeface="Consolas" panose="020B0609020204030204" pitchFamily="49" charset="0"/>
            </a:endParaRPr>
          </a:p>
          <a:p>
            <a:pPr marL="0" indent="0">
              <a:buNone/>
            </a:pPr>
            <a:r>
              <a:rPr lang="en-US" sz="3000" dirty="0">
                <a:solidFill>
                  <a:srgbClr val="0000FF"/>
                </a:solidFill>
                <a:latin typeface="Consolas" panose="020B0609020204030204" pitchFamily="49" charset="0"/>
              </a:rPr>
              <a:t>REVERT</a:t>
            </a:r>
            <a:r>
              <a:rPr lang="en-US" sz="3000" dirty="0">
                <a:solidFill>
                  <a:srgbClr val="808080"/>
                </a:solidFill>
                <a:latin typeface="Consolas" panose="020B0609020204030204" pitchFamily="49" charset="0"/>
              </a:rPr>
              <a:t>;</a:t>
            </a:r>
            <a:r>
              <a:rPr lang="en-US" sz="3000" dirty="0">
                <a:solidFill>
                  <a:srgbClr val="000000"/>
                </a:solidFill>
                <a:latin typeface="Consolas" panose="020B0609020204030204" pitchFamily="49" charset="0"/>
              </a:rPr>
              <a:t> </a:t>
            </a:r>
            <a:r>
              <a:rPr lang="en-US" sz="3000" dirty="0">
                <a:solidFill>
                  <a:srgbClr val="008000"/>
                </a:solidFill>
                <a:latin typeface="Consolas" panose="020B0609020204030204" pitchFamily="49" charset="0"/>
              </a:rPr>
              <a:t>--Reverts the EXECUTE AS</a:t>
            </a:r>
            <a:endParaRPr lang="en-US" sz="3000" dirty="0">
              <a:solidFill>
                <a:srgbClr val="000000"/>
              </a:solidFill>
              <a:latin typeface="Consolas" panose="020B0609020204030204" pitchFamily="49" charset="0"/>
            </a:endParaRPr>
          </a:p>
          <a:p>
            <a:pPr marL="0" indent="0">
              <a:buNone/>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10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Testing Permissions with EXECUTE AS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2800" dirty="0"/>
              <a:t>EXECUTE AS makes it possible for you to simulate the permissions of another principal in your current session. </a:t>
            </a:r>
          </a:p>
          <a:p>
            <a:r>
              <a:rPr lang="en-US" sz="2800" dirty="0"/>
              <a:t>Always follow an EXECUTE AS with a REVERT, which stops impersonation. A REVERT affects only one EXECUTE AS.</a:t>
            </a:r>
          </a:p>
          <a:p>
            <a:r>
              <a:rPr lang="en-US" sz="2800" dirty="0"/>
              <a:t>During testing, display what principal you are:</a:t>
            </a:r>
            <a:br>
              <a:rPr lang="en-US" sz="2800" dirty="0"/>
            </a:br>
            <a:r>
              <a:rPr lang="en-US" sz="2400" dirty="0">
                <a:solidFill>
                  <a:srgbClr val="0000FF"/>
                </a:solidFill>
                <a:latin typeface="Consolas" panose="020B0609020204030204" pitchFamily="49" charset="0"/>
              </a:rPr>
              <a:t>	SELECT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ORIGINAL_LOGIN</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CURRENT_USER</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 ORIGINAL_LOGIN</a:t>
            </a:r>
            <a:r>
              <a:rPr lang="en-US" sz="2800" dirty="0">
                <a:solidFill>
                  <a:srgbClr val="808080"/>
                </a:solidFill>
                <a:latin typeface="Consolas" panose="020B0609020204030204" pitchFamily="49" charset="0"/>
              </a:rPr>
              <a:t>() </a:t>
            </a:r>
            <a:r>
              <a:rPr lang="en-US" sz="2800" dirty="0"/>
              <a:t>The name of the login at time of connection. Will not change even after EXECUTE AS USER or EXECUTE AS LOGIN. </a:t>
            </a:r>
          </a:p>
          <a:p>
            <a:r>
              <a:rPr lang="en-US" sz="2800" dirty="0">
                <a:solidFill>
                  <a:srgbClr val="FF00FF"/>
                </a:solidFill>
                <a:latin typeface="Consolas" panose="020B0609020204030204" pitchFamily="49" charset="0"/>
              </a:rPr>
              <a:t> CURRENT_USER</a:t>
            </a:r>
            <a:r>
              <a:rPr lang="en-US" sz="2800" dirty="0"/>
              <a:t>. The name of the user you have currently assumed.</a:t>
            </a:r>
          </a:p>
        </p:txBody>
      </p:sp>
    </p:spTree>
    <p:extLst>
      <p:ext uri="{BB962C8B-B14F-4D97-AF65-F5344CB8AC3E}">
        <p14:creationId xmlns:p14="http://schemas.microsoft.com/office/powerpoint/2010/main" val="18553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Operational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3572913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pic>
        <p:nvPicPr>
          <p:cNvPr id="4" name="Content Placeholder 3"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E057C5FC-AB03-4740-A778-3C691D1EA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8" y="1353531"/>
            <a:ext cx="11198769" cy="3447069"/>
          </a:xfrm>
          <a:prstGeom prst="rect">
            <a:avLst/>
          </a:prstGeom>
        </p:spPr>
      </p:pic>
      <p:sp>
        <p:nvSpPr>
          <p:cNvPr id="5" name="Rectangle 4" descr="A webcomic from the popular XKCD comic: https://xkcd.com/327/&#10;&#10;In it, we learn that someone named their child &quot;Robert'); DROP TABLE Students;--&quot; as a SQL injection attack, which is hilarious!&#10;">
            <a:extLst>
              <a:ext uri="{FF2B5EF4-FFF2-40B4-BE49-F238E27FC236}">
                <a16:creationId xmlns:a16="http://schemas.microsoft.com/office/drawing/2014/main" id="{DC7FD860-F001-4222-8425-489EF3F080C3}"/>
              </a:ext>
            </a:extLst>
          </p:cNvPr>
          <p:cNvSpPr/>
          <p:nvPr/>
        </p:nvSpPr>
        <p:spPr>
          <a:xfrm>
            <a:off x="4800600" y="5105400"/>
            <a:ext cx="2364750" cy="369332"/>
          </a:xfrm>
          <a:prstGeom prst="rect">
            <a:avLst/>
          </a:prstGeom>
        </p:spPr>
        <p:txBody>
          <a:bodyPr wrap="none">
            <a:spAutoFit/>
          </a:bodyPr>
          <a:lstStyle/>
          <a:p>
            <a:r>
              <a:rPr lang="en-US" dirty="0"/>
              <a:t>https://xkcd.com/327/</a:t>
            </a:r>
          </a:p>
        </p:txBody>
      </p:sp>
    </p:spTree>
    <p:extLst>
      <p:ext uri="{BB962C8B-B14F-4D97-AF65-F5344CB8AC3E}">
        <p14:creationId xmlns:p14="http://schemas.microsoft.com/office/powerpoint/2010/main" val="682491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hotograph of a car whose front license plate has been extended to the entire front bumper, including escape characters as a SQL injection attack against license plate readers. Another funny example of SQL injection.">
            <a:extLst>
              <a:ext uri="{FF2B5EF4-FFF2-40B4-BE49-F238E27FC236}">
                <a16:creationId xmlns:a16="http://schemas.microsoft.com/office/drawing/2014/main" id="{974FEA2C-C176-4116-A222-70AEB21DD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323850"/>
            <a:ext cx="8026400" cy="6019800"/>
          </a:xfrm>
          <a:prstGeom prst="rect">
            <a:avLst/>
          </a:prstGeom>
        </p:spPr>
      </p:pic>
      <p:pic>
        <p:nvPicPr>
          <p:cNvPr id="1026" name="Picture 2" descr="enter image description here">
            <a:extLst>
              <a:ext uri="{FF2B5EF4-FFF2-40B4-BE49-F238E27FC236}">
                <a16:creationId xmlns:a16="http://schemas.microsoft.com/office/drawing/2014/main" id="{3ED44F8A-FDD0-4B24-95EB-E60BC9AE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62000"/>
            <a:ext cx="560916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rk Arts: SQL Injection And Secure Passwords | Hackaday">
            <a:extLst>
              <a:ext uri="{FF2B5EF4-FFF2-40B4-BE49-F238E27FC236}">
                <a16:creationId xmlns:a16="http://schemas.microsoft.com/office/drawing/2014/main" id="{90C64353-C482-42F6-940F-FFEE1F20E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67" b="17518"/>
          <a:stretch/>
        </p:blipFill>
        <p:spPr bwMode="auto">
          <a:xfrm>
            <a:off x="7162800" y="2835903"/>
            <a:ext cx="4724400" cy="326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77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6724" y="1257300"/>
            <a:ext cx="11673942" cy="4343400"/>
          </a:xfrm>
        </p:spPr>
        <p:txBody>
          <a:bodyPr/>
          <a:lstStyle/>
          <a:p>
            <a:r>
              <a:rPr lang="en-US" sz="3500" dirty="0"/>
              <a:t>SQL Server is better than some others </a:t>
            </a:r>
            <a:br>
              <a:rPr lang="en-US" sz="3500" dirty="0"/>
            </a:br>
            <a:r>
              <a:rPr lang="en-US" sz="3500" dirty="0"/>
              <a:t>but is not immune to SQL Injection attacks </a:t>
            </a:r>
            <a:br>
              <a:rPr lang="en-US" sz="3500" dirty="0"/>
            </a:br>
            <a:r>
              <a:rPr lang="en-US" sz="3500" dirty="0"/>
              <a:t>made possible by security-ignorant development.</a:t>
            </a:r>
          </a:p>
          <a:p>
            <a:pPr marL="0" indent="0">
              <a:buNone/>
            </a:pPr>
            <a:r>
              <a:rPr lang="en-US" sz="3500" dirty="0"/>
              <a:t>The Basics:</a:t>
            </a:r>
          </a:p>
          <a:p>
            <a:pPr lvl="1"/>
            <a:r>
              <a:rPr lang="en-US" sz="3500" dirty="0">
                <a:latin typeface="+mn-lt"/>
                <a:cs typeface="Segoe UI" panose="020B0502040204020203" pitchFamily="34" charset="0"/>
              </a:rPr>
              <a:t>Parameterize the input from the website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a:p>
            <a:pPr lvl="1"/>
            <a:r>
              <a:rPr lang="en-US" sz="3500" dirty="0">
                <a:latin typeface="+mn-lt"/>
                <a:cs typeface="Segoe UI" panose="020B0502040204020203" pitchFamily="34" charset="0"/>
              </a:rPr>
              <a:t>Sanitize inputs of special characters</a:t>
            </a:r>
          </a:p>
          <a:p>
            <a:pPr lvl="1"/>
            <a:r>
              <a:rPr lang="en-US" sz="3500" dirty="0">
                <a:latin typeface="+mn-lt"/>
                <a:cs typeface="Segoe UI" panose="020B0502040204020203" pitchFamily="34" charset="0"/>
              </a:rPr>
              <a:t>Don’t run website SQL logins with more DB permissions than absolutely necessary (again, use </a:t>
            </a:r>
            <a:r>
              <a:rPr lang="en-US" sz="3500" dirty="0" err="1">
                <a:latin typeface="+mn-lt"/>
                <a:cs typeface="Segoe UI" panose="020B0502040204020203" pitchFamily="34" charset="0"/>
              </a:rPr>
              <a:t>sprocs</a:t>
            </a:r>
            <a:r>
              <a:rPr lang="en-US" sz="3500" dirty="0">
                <a:latin typeface="+mn-lt"/>
                <a:cs typeface="Segoe UI" panose="020B0502040204020203" pitchFamily="34" charset="0"/>
              </a:rPr>
              <a:t>!)</a:t>
            </a:r>
          </a:p>
        </p:txBody>
      </p:sp>
    </p:spTree>
    <p:extLst>
      <p:ext uri="{BB962C8B-B14F-4D97-AF65-F5344CB8AC3E}">
        <p14:creationId xmlns:p14="http://schemas.microsoft.com/office/powerpoint/2010/main" val="30566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Refuse to give sysadmin or </a:t>
            </a:r>
            <a:r>
              <a:rPr lang="en-US" dirty="0" err="1"/>
              <a:t>db_owner</a:t>
            </a:r>
            <a:r>
              <a:rPr lang="en-US" dirty="0"/>
              <a:t> permissions, demand more specific permissions from vendors.</a:t>
            </a:r>
          </a:p>
          <a:p>
            <a:pPr>
              <a:lnSpc>
                <a:spcPct val="120000"/>
              </a:lnSpc>
            </a:pPr>
            <a:r>
              <a:rPr lang="en-US" dirty="0"/>
              <a:t>Design tables with appropriate data types and lengths.</a:t>
            </a:r>
          </a:p>
          <a:p>
            <a:pPr>
              <a:lnSpc>
                <a:spcPct val="120000"/>
              </a:lnSpc>
            </a:pPr>
            <a:r>
              <a:rPr lang="en-US" dirty="0"/>
              <a:t>Insist on stored procedures for public-facing operations. Be aware of what </a:t>
            </a:r>
            <a:r>
              <a:rPr lang="en-US" dirty="0" err="1"/>
              <a:t>db’s</a:t>
            </a:r>
            <a:r>
              <a:rPr lang="en-US" dirty="0"/>
              <a:t> have public apps.</a:t>
            </a:r>
          </a:p>
          <a:p>
            <a:pPr>
              <a:lnSpc>
                <a:spcPct val="120000"/>
              </a:lnSpc>
            </a:pPr>
            <a:r>
              <a:rPr lang="en-US" dirty="0"/>
              <a:t>Insist on stored procedures for Entity Framework (or other ORMs) operations involving 2+ entities</a:t>
            </a:r>
          </a:p>
        </p:txBody>
      </p:sp>
    </p:spTree>
    <p:extLst>
      <p:ext uri="{BB962C8B-B14F-4D97-AF65-F5344CB8AC3E}">
        <p14:creationId xmlns:p14="http://schemas.microsoft.com/office/powerpoint/2010/main" val="2926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lnSpc>
                <a:spcPct val="120000"/>
              </a:lnSpc>
            </a:pPr>
            <a:r>
              <a:rPr lang="en-US" dirty="0"/>
              <a:t>Avoid apps running with permissions like the </a:t>
            </a:r>
            <a:r>
              <a:rPr lang="en-US" dirty="0" err="1"/>
              <a:t>db_datareader</a:t>
            </a:r>
            <a:r>
              <a:rPr lang="en-US" dirty="0"/>
              <a:t> and </a:t>
            </a:r>
            <a:r>
              <a:rPr lang="en-US" dirty="0" err="1"/>
              <a:t>db_datawriter</a:t>
            </a:r>
            <a:r>
              <a:rPr lang="en-US" dirty="0"/>
              <a:t> roles, and certainly not </a:t>
            </a:r>
            <a:r>
              <a:rPr lang="en-US" dirty="0" err="1"/>
              <a:t>db_owner</a:t>
            </a:r>
            <a:r>
              <a:rPr lang="en-US" dirty="0"/>
              <a:t>.</a:t>
            </a:r>
          </a:p>
          <a:p>
            <a:pPr>
              <a:lnSpc>
                <a:spcPct val="120000"/>
              </a:lnSpc>
            </a:pPr>
            <a:r>
              <a:rPr lang="en-US" dirty="0"/>
              <a:t>Avoid the use of EXECUTE AS in code, which could allow injected code to execute with elevated security.</a:t>
            </a:r>
          </a:p>
          <a:p>
            <a:pPr>
              <a:lnSpc>
                <a:spcPct val="120000"/>
              </a:lnSpc>
            </a:pPr>
            <a:r>
              <a:rPr lang="en-US" dirty="0"/>
              <a:t>Train </a:t>
            </a:r>
            <a:r>
              <a:rPr lang="en-US" dirty="0" err="1"/>
              <a:t>devs</a:t>
            </a:r>
            <a:r>
              <a:rPr lang="en-US" dirty="0"/>
              <a:t> on patterns of stored procedure parameter sanitizing. Never use </a:t>
            </a:r>
            <a:r>
              <a:rPr lang="en-US" b="1" dirty="0"/>
              <a:t>EXEC()</a:t>
            </a:r>
            <a:r>
              <a:rPr lang="en-US" dirty="0"/>
              <a:t> or </a:t>
            </a:r>
            <a:r>
              <a:rPr lang="en-US" b="1" dirty="0" err="1"/>
              <a:t>sp_executesql</a:t>
            </a:r>
            <a:r>
              <a:rPr lang="en-US" dirty="0"/>
              <a:t> with user-enterable data.</a:t>
            </a:r>
          </a:p>
        </p:txBody>
      </p:sp>
    </p:spTree>
    <p:extLst>
      <p:ext uri="{BB962C8B-B14F-4D97-AF65-F5344CB8AC3E}">
        <p14:creationId xmlns:p14="http://schemas.microsoft.com/office/powerpoint/2010/main" val="16432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What can we do to prevent SQL Injection?</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Provide links, attention, and visibility to PM’s and Dev’s for SQL Injection awareness.</a:t>
            </a:r>
          </a:p>
          <a:p>
            <a:r>
              <a:rPr lang="en-US" dirty="0"/>
              <a:t>Lobby for penetration testing and SQL Injection detection tasks in sprints.</a:t>
            </a:r>
          </a:p>
          <a:p>
            <a:r>
              <a:rPr lang="en-US" dirty="0"/>
              <a:t>With Azure SQL DB, enable Azure Threat Detection!</a:t>
            </a:r>
          </a:p>
        </p:txBody>
      </p:sp>
    </p:spTree>
    <p:extLst>
      <p:ext uri="{BB962C8B-B14F-4D97-AF65-F5344CB8AC3E}">
        <p14:creationId xmlns:p14="http://schemas.microsoft.com/office/powerpoint/2010/main" val="6608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SSMS Vulnerability Assessment Tool</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Built into SSMS, there is a Vulnerability Assessment tool available via Object Explorer in each Database -&gt; Tasks.</a:t>
            </a:r>
          </a:p>
          <a:p>
            <a:r>
              <a:rPr lang="en-US" dirty="0"/>
              <a:t>Introduced in SSMS 17.4 in SQL 2017.</a:t>
            </a:r>
          </a:p>
          <a:p>
            <a:r>
              <a:rPr lang="en-US" dirty="0"/>
              <a:t>Findings include PUBLIC, GUEST, user-defined roles, low-impact roles, orphaned roles, least privilege, and more.</a:t>
            </a:r>
          </a:p>
        </p:txBody>
      </p:sp>
    </p:spTree>
    <p:extLst>
      <p:ext uri="{BB962C8B-B14F-4D97-AF65-F5344CB8AC3E}">
        <p14:creationId xmlns:p14="http://schemas.microsoft.com/office/powerpoint/2010/main" val="36264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a:xfrm>
            <a:off x="228600" y="1752600"/>
            <a:ext cx="11308281" cy="520700"/>
          </a:xfrm>
        </p:spPr>
        <p:txBody>
          <a:bodyPr/>
          <a:lstStyle/>
          <a:p>
            <a:r>
              <a:rPr lang="en-US" sz="3600" dirty="0"/>
              <a:t>We can all be Principled Principals</a:t>
            </a:r>
          </a:p>
        </p:txBody>
      </p:sp>
      <p:sp>
        <p:nvSpPr>
          <p:cNvPr id="6" name="Text Placeholder 3" descr="Subtitle">
            <a:extLst>
              <a:ext uri="{FF2B5EF4-FFF2-40B4-BE49-F238E27FC236}">
                <a16:creationId xmlns:a16="http://schemas.microsoft.com/office/drawing/2014/main" id="{D401C6D6-2873-4BD7-9450-70F8B762A2AA}"/>
              </a:ext>
            </a:extLst>
          </p:cNvPr>
          <p:cNvSpPr txBox="1">
            <a:spLocks/>
          </p:cNvSpPr>
          <p:nvPr/>
        </p:nvSpPr>
        <p:spPr>
          <a:xfrm>
            <a:off x="273464" y="2414606"/>
            <a:ext cx="1130828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t>who follow Principal Principles of security.</a:t>
            </a:r>
            <a:endParaRPr lang="en-CA" sz="3600" u="sng" dirty="0"/>
          </a:p>
        </p:txBody>
      </p:sp>
      <p:sp>
        <p:nvSpPr>
          <p:cNvPr id="7" name="Text Placeholder 4" descr="Bullets">
            <a:extLst>
              <a:ext uri="{FF2B5EF4-FFF2-40B4-BE49-F238E27FC236}">
                <a16:creationId xmlns:a16="http://schemas.microsoft.com/office/drawing/2014/main" id="{1D84D167-73B4-476A-A146-C096A61E7471}"/>
              </a:ext>
            </a:extLst>
          </p:cNvPr>
          <p:cNvSpPr txBox="1">
            <a:spLocks/>
          </p:cNvSpPr>
          <p:nvPr/>
        </p:nvSpPr>
        <p:spPr>
          <a:xfrm>
            <a:off x="413724" y="4734426"/>
            <a:ext cx="9006942" cy="1958436"/>
          </a:xfrm>
          <a:prstGeom prst="rect">
            <a:avLst/>
          </a:prstGeom>
        </p:spPr>
        <p:txBody>
          <a:bodyPr/>
          <a:lstStyle>
            <a:lvl1pPr marL="457189" indent="-457189" algn="l" defTabSz="1219170" rtl="0" eaLnBrk="1" latinLnBrk="0" hangingPunct="1">
              <a:spcBef>
                <a:spcPct val="20000"/>
              </a:spcBef>
              <a:buClr>
                <a:schemeClr val="accent3"/>
              </a:buClr>
              <a:buFont typeface="Arial" panose="020B0604020202020204" pitchFamily="34" charset="0"/>
              <a:buChar char="•"/>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endParaRPr lang="en-CA" sz="2800" dirty="0"/>
          </a:p>
        </p:txBody>
      </p:sp>
      <p:sp>
        <p:nvSpPr>
          <p:cNvPr id="8" name="Title 7">
            <a:extLst>
              <a:ext uri="{FF2B5EF4-FFF2-40B4-BE49-F238E27FC236}">
                <a16:creationId xmlns:a16="http://schemas.microsoft.com/office/drawing/2014/main" id="{2716DDC9-5BD9-41B2-924C-58FD54F5D2BF}"/>
              </a:ext>
            </a:extLst>
          </p:cNvPr>
          <p:cNvSpPr>
            <a:spLocks noGrp="1"/>
          </p:cNvSpPr>
          <p:nvPr>
            <p:ph type="title"/>
          </p:nvPr>
        </p:nvSpPr>
        <p:spPr/>
        <p:txBody>
          <a:bodyPr/>
          <a:lstStyle/>
          <a:p>
            <a:r>
              <a:rPr lang="en-US" dirty="0"/>
              <a:t>A Principal’s Principles</a:t>
            </a:r>
          </a:p>
        </p:txBody>
      </p:sp>
    </p:spTree>
    <p:extLst>
      <p:ext uri="{BB962C8B-B14F-4D97-AF65-F5344CB8AC3E}">
        <p14:creationId xmlns:p14="http://schemas.microsoft.com/office/powerpoint/2010/main" val="4065390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lstStyle/>
          <a:p>
            <a:r>
              <a:rPr lang="en-CA" dirty="0"/>
              <a:t>Database Object Security</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410447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dirty="0"/>
              <a:t>Stored procedures require EXECUTE to run, and do not require underlying permissions (SELECT, INSERT, DELETE), if:</a:t>
            </a:r>
            <a:br>
              <a:rPr lang="en-US" dirty="0"/>
            </a:br>
            <a:endParaRPr lang="en-US" dirty="0"/>
          </a:p>
          <a:p>
            <a:r>
              <a:rPr lang="en-US" dirty="0"/>
              <a:t>1. the </a:t>
            </a:r>
            <a:r>
              <a:rPr lang="en-US" dirty="0" err="1"/>
              <a:t>sproc</a:t>
            </a:r>
            <a:r>
              <a:rPr lang="en-US" dirty="0"/>
              <a:t> doesn’t perform IDENTITY_INSERT on a table, which requires ALTER permissions not abstracted.</a:t>
            </a:r>
          </a:p>
          <a:p>
            <a:pPr lvl="1"/>
            <a:r>
              <a:rPr lang="en-US" sz="3200" dirty="0">
                <a:latin typeface="+mn-lt"/>
              </a:rPr>
              <a:t>2. all the underlying objects have the same ownership chain.  </a:t>
            </a:r>
          </a:p>
          <a:p>
            <a:pPr lvl="1"/>
            <a:r>
              <a:rPr lang="en-US" sz="3200" dirty="0">
                <a:latin typeface="+mn-lt"/>
              </a:rPr>
              <a:t>3. the </a:t>
            </a:r>
            <a:r>
              <a:rPr lang="en-US" sz="3200" dirty="0" err="1">
                <a:latin typeface="+mn-lt"/>
                <a:cs typeface="Segoe UI" panose="020B0502040204020203" pitchFamily="34" charset="0"/>
              </a:rPr>
              <a:t>sproc</a:t>
            </a:r>
            <a:r>
              <a:rPr lang="en-US" sz="3200"/>
              <a:t> </a:t>
            </a:r>
            <a:r>
              <a:rPr lang="en-US" sz="3200">
                <a:latin typeface="+mn-lt"/>
              </a:rPr>
              <a:t>does </a:t>
            </a:r>
            <a:r>
              <a:rPr lang="en-US" sz="3200" dirty="0">
                <a:latin typeface="+mn-lt"/>
              </a:rPr>
              <a:t>not use dynamic sql commands like:</a:t>
            </a:r>
            <a:br>
              <a:rPr lang="en-US" sz="3600" dirty="0"/>
            </a:br>
            <a:r>
              <a:rPr lang="en-US" sz="3600" dirty="0">
                <a:solidFill>
                  <a:srgbClr val="0000FF"/>
                </a:solidFill>
                <a:latin typeface="Consolas" panose="020B0609020204030204" pitchFamily="49" charset="0"/>
              </a:rPr>
              <a:t>exec</a:t>
            </a:r>
            <a:r>
              <a:rPr lang="en-US" sz="3600" dirty="0">
                <a:solidFill>
                  <a:srgbClr val="000000"/>
                </a:solidFill>
                <a:latin typeface="Consolas" panose="020B0609020204030204" pitchFamily="49" charset="0"/>
              </a:rPr>
              <a:t> </a:t>
            </a:r>
            <a:r>
              <a:rPr lang="en-US" sz="3600" dirty="0" err="1">
                <a:solidFill>
                  <a:srgbClr val="800000"/>
                </a:solidFill>
                <a:latin typeface="Consolas" panose="020B0609020204030204" pitchFamily="49" charset="0"/>
              </a:rPr>
              <a:t>sp_executesql</a:t>
            </a:r>
            <a:r>
              <a:rPr lang="en-US" sz="3600" dirty="0">
                <a:solidFill>
                  <a:srgbClr val="0000FF"/>
                </a:solidFill>
                <a:latin typeface="Consolas" panose="020B0609020204030204" pitchFamily="49" charset="0"/>
              </a:rPr>
              <a:t> </a:t>
            </a:r>
            <a:r>
              <a:rPr lang="en-US" sz="3600" dirty="0">
                <a:solidFill>
                  <a:srgbClr val="000000"/>
                </a:solidFill>
                <a:latin typeface="Consolas" panose="020B0609020204030204" pitchFamily="49" charset="0"/>
              </a:rPr>
              <a:t>@SQL </a:t>
            </a:r>
            <a:r>
              <a:rPr lang="en-US" sz="3200" dirty="0">
                <a:latin typeface="+mn-lt"/>
              </a:rPr>
              <a:t>or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EXEC</a:t>
            </a:r>
            <a:r>
              <a:rPr lang="en-US" sz="3600" dirty="0">
                <a:solidFill>
                  <a:srgbClr val="808080"/>
                </a:solidFill>
                <a:latin typeface="Consolas" panose="020B0609020204030204" pitchFamily="49" charset="0"/>
              </a:rPr>
              <a:t>(</a:t>
            </a:r>
            <a:r>
              <a:rPr lang="en-US" sz="3600" dirty="0">
                <a:solidFill>
                  <a:srgbClr val="000000"/>
                </a:solidFill>
                <a:latin typeface="Consolas" panose="020B0609020204030204" pitchFamily="49" charset="0"/>
              </a:rPr>
              <a:t>@SQL</a:t>
            </a:r>
            <a:r>
              <a:rPr lang="en-US" sz="36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6899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000" dirty="0"/>
              <a:t>Given those conditions, thanks to the database permission chain, you could in theory: </a:t>
            </a:r>
          </a:p>
          <a:p>
            <a:pPr lvl="2"/>
            <a:r>
              <a:rPr lang="en-US" sz="3333" dirty="0"/>
              <a:t>GRANT EXEC rights to </a:t>
            </a:r>
            <a:r>
              <a:rPr lang="en-US" sz="3333" dirty="0" err="1"/>
              <a:t>sprocs</a:t>
            </a:r>
            <a:r>
              <a:rPr lang="en-US" sz="3333" dirty="0"/>
              <a:t> that INSERT UPDATE and SELECT from a table.</a:t>
            </a:r>
          </a:p>
          <a:p>
            <a:pPr lvl="2"/>
            <a:r>
              <a:rPr lang="en-US" sz="3333" dirty="0"/>
              <a:t>GRANT no other permissions to the table!</a:t>
            </a:r>
          </a:p>
          <a:p>
            <a:r>
              <a:rPr lang="en-US" sz="4000" dirty="0"/>
              <a:t>Users can read data from table using </a:t>
            </a:r>
            <a:r>
              <a:rPr lang="en-US" sz="4000" dirty="0" err="1"/>
              <a:t>sproc</a:t>
            </a:r>
            <a:r>
              <a:rPr lang="en-US" sz="4000" dirty="0"/>
              <a:t> ONLY.</a:t>
            </a:r>
          </a:p>
          <a:p>
            <a:endParaRPr lang="en-US" sz="4000" dirty="0"/>
          </a:p>
        </p:txBody>
      </p:sp>
    </p:spTree>
    <p:extLst>
      <p:ext uri="{BB962C8B-B14F-4D97-AF65-F5344CB8AC3E}">
        <p14:creationId xmlns:p14="http://schemas.microsoft.com/office/powerpoint/2010/main" val="27539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Stored Procedures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You could even DENY SELECT to </a:t>
            </a:r>
            <a:r>
              <a:rPr lang="en-US" sz="4400" b="1" dirty="0"/>
              <a:t>public</a:t>
            </a:r>
            <a:r>
              <a:rPr lang="en-US" sz="4400" dirty="0"/>
              <a:t>, which is inherited by all users aside from </a:t>
            </a:r>
            <a:r>
              <a:rPr lang="en-US" sz="4400" b="1" dirty="0" err="1"/>
              <a:t>db_owner</a:t>
            </a:r>
            <a:r>
              <a:rPr lang="en-US" sz="4400" b="1" dirty="0"/>
              <a:t> </a:t>
            </a:r>
            <a:r>
              <a:rPr lang="en-US" sz="4400" dirty="0"/>
              <a:t>and </a:t>
            </a:r>
            <a:r>
              <a:rPr lang="en-US" sz="4400" b="1" dirty="0"/>
              <a:t>sysadmin</a:t>
            </a:r>
            <a:r>
              <a:rPr lang="en-US" sz="4400" dirty="0"/>
              <a:t>.</a:t>
            </a:r>
          </a:p>
          <a:p>
            <a:pPr lvl="1"/>
            <a:r>
              <a:rPr lang="en-US" sz="3600" dirty="0"/>
              <a:t>Users prevented from accessing any objects from any app (SSMS, Access, Excel!).  </a:t>
            </a:r>
          </a:p>
          <a:p>
            <a:pPr lvl="1"/>
            <a:r>
              <a:rPr lang="en-US" sz="3600" dirty="0"/>
              <a:t>User access to data is forced through </a:t>
            </a:r>
            <a:r>
              <a:rPr lang="en-US" sz="3600" dirty="0" err="1"/>
              <a:t>sprocs</a:t>
            </a:r>
            <a:r>
              <a:rPr lang="en-US" sz="3600" dirty="0"/>
              <a:t>. (Good!)</a:t>
            </a:r>
          </a:p>
        </p:txBody>
      </p:sp>
    </p:spTree>
    <p:extLst>
      <p:ext uri="{BB962C8B-B14F-4D97-AF65-F5344CB8AC3E}">
        <p14:creationId xmlns:p14="http://schemas.microsoft.com/office/powerpoint/2010/main" val="13613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Views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Very similar to stored procedures, </a:t>
            </a:r>
            <a:br>
              <a:rPr lang="en-US" sz="4400" dirty="0"/>
            </a:br>
            <a:r>
              <a:rPr lang="en-US" sz="4400" dirty="0"/>
              <a:t>SELECT permission to query a VIEW </a:t>
            </a:r>
            <a:br>
              <a:rPr lang="en-US" sz="4400" dirty="0"/>
            </a:br>
            <a:r>
              <a:rPr lang="en-US" sz="4400" dirty="0"/>
              <a:t>will allow a user to SELECT data from table(s) </a:t>
            </a:r>
            <a:br>
              <a:rPr lang="en-US" sz="4400" dirty="0"/>
            </a:br>
            <a:r>
              <a:rPr lang="en-US" sz="4400" dirty="0"/>
              <a:t>to which the user does not have access.</a:t>
            </a:r>
          </a:p>
        </p:txBody>
      </p:sp>
    </p:spTree>
    <p:extLst>
      <p:ext uri="{BB962C8B-B14F-4D97-AF65-F5344CB8AC3E}">
        <p14:creationId xmlns:p14="http://schemas.microsoft.com/office/powerpoint/2010/main" val="32534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Row Level Security</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4400" dirty="0"/>
              <a:t>SQL 2016+ feature based on inline table-valued functions and a security policy.</a:t>
            </a:r>
          </a:p>
          <a:p>
            <a:r>
              <a:rPr lang="en-US" sz="4400" dirty="0"/>
              <a:t>Allows to you apply security policy to specific users, filtering specific tables.</a:t>
            </a:r>
          </a:p>
          <a:p>
            <a:r>
              <a:rPr lang="en-US" sz="4400" dirty="0"/>
              <a:t>Can block reads and writes against tables, without the use of triggers.</a:t>
            </a:r>
          </a:p>
        </p:txBody>
      </p:sp>
    </p:spTree>
    <p:extLst>
      <p:ext uri="{BB962C8B-B14F-4D97-AF65-F5344CB8AC3E}">
        <p14:creationId xmlns:p14="http://schemas.microsoft.com/office/powerpoint/2010/main" val="19609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sz="4600" dirty="0"/>
              <a:t>User-Defined Functions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Similar to views, a UDF will allow a user to SELECT data from tables that the user does not have access to.</a:t>
            </a:r>
          </a:p>
          <a:p>
            <a:r>
              <a:rPr lang="en-US" sz="3600" dirty="0"/>
              <a:t>Keep in mind the performance impact of functions can be severe, especially in the SELECT portion of a query. </a:t>
            </a:r>
          </a:p>
          <a:p>
            <a:r>
              <a:rPr lang="en-US" sz="3600" dirty="0"/>
              <a:t>Overuse of UDF’s are common causes for performance issues. High potential for cursor-like effects.</a:t>
            </a:r>
          </a:p>
          <a:p>
            <a:pPr lvl="1"/>
            <a:r>
              <a:rPr lang="en-US" sz="3067" dirty="0"/>
              <a:t>New features in 2017 and 2019 addressed bad performance issues</a:t>
            </a:r>
          </a:p>
        </p:txBody>
      </p:sp>
    </p:spTree>
    <p:extLst>
      <p:ext uri="{BB962C8B-B14F-4D97-AF65-F5344CB8AC3E}">
        <p14:creationId xmlns:p14="http://schemas.microsoft.com/office/powerpoint/2010/main" val="11309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emo Title No Photo">
            <a:extLst>
              <a:ext uri="{FF2B5EF4-FFF2-40B4-BE49-F238E27FC236}">
                <a16:creationId xmlns:a16="http://schemas.microsoft.com/office/drawing/2014/main" id="{1CB52C5B-C58D-4D78-9E9F-2440831C5870}"/>
              </a:ext>
            </a:extLst>
          </p:cNvPr>
          <p:cNvSpPr>
            <a:spLocks noGrp="1"/>
          </p:cNvSpPr>
          <p:nvPr>
            <p:ph type="title"/>
          </p:nvPr>
        </p:nvSpPr>
        <p:spPr>
          <a:xfrm>
            <a:off x="465874" y="2588787"/>
            <a:ext cx="9592526" cy="2404533"/>
          </a:xfrm>
        </p:spPr>
        <p:txBody>
          <a:bodyPr/>
          <a:lstStyle/>
          <a:p>
            <a:pPr>
              <a:lnSpc>
                <a:spcPct val="100000"/>
              </a:lnSpc>
            </a:pPr>
            <a:r>
              <a:rPr lang="en-US" sz="3200" dirty="0"/>
              <a:t>Demonstrate how Stored Procedures, Views, and Functions abstract the permissions necessary to SELECT underlying table data.</a:t>
            </a:r>
            <a:br>
              <a:rPr lang="en-US" sz="3200" dirty="0"/>
            </a:br>
            <a:r>
              <a:rPr lang="en-US" sz="3200" dirty="0"/>
              <a:t>	</a:t>
            </a:r>
            <a:r>
              <a:rPr lang="en-US" sz="2400" dirty="0"/>
              <a:t>Toolbox\6 - Security p1.sql – logged in as sysadmin</a:t>
            </a:r>
            <a:br>
              <a:rPr lang="en-US" sz="2400" dirty="0"/>
            </a:br>
            <a:r>
              <a:rPr lang="en-US" sz="2400" dirty="0"/>
              <a:t>	Toolbox\6 - Security p2.sql – logged in as testing user</a:t>
            </a:r>
          </a:p>
        </p:txBody>
      </p:sp>
    </p:spTree>
    <p:extLst>
      <p:ext uri="{BB962C8B-B14F-4D97-AF65-F5344CB8AC3E}">
        <p14:creationId xmlns:p14="http://schemas.microsoft.com/office/powerpoint/2010/main" val="393055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945400" cy="2092800"/>
          </a:xfrm>
        </p:spPr>
        <p:txBody>
          <a:bodyPr/>
          <a:lstStyle/>
          <a:p>
            <a:r>
              <a:rPr lang="en-CA" dirty="0"/>
              <a:t>Special and Service Accounts</a:t>
            </a:r>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2056378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pPr>
              <a:spcBef>
                <a:spcPts val="600"/>
              </a:spcBef>
            </a:pPr>
            <a:r>
              <a:rPr lang="en-US" sz="3600" dirty="0"/>
              <a:t>In SQL 2000, </a:t>
            </a:r>
            <a:r>
              <a:rPr lang="en-US" sz="3600" dirty="0" err="1"/>
              <a:t>sales.dbo.customers</a:t>
            </a:r>
            <a:r>
              <a:rPr lang="en-US" sz="3600" dirty="0"/>
              <a:t> meant: </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owner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r>
              <a:rPr lang="en-US" sz="3600" dirty="0"/>
              <a:t>In 2005 and later, </a:t>
            </a:r>
            <a:r>
              <a:rPr lang="en-US" sz="3600" dirty="0" err="1"/>
              <a:t>sales.dbo.customers</a:t>
            </a:r>
            <a:r>
              <a:rPr lang="en-US" sz="3600" dirty="0"/>
              <a:t> meant:</a:t>
            </a:r>
          </a:p>
          <a:p>
            <a:pPr lvl="1">
              <a:spcBef>
                <a:spcPts val="600"/>
              </a:spcBef>
            </a:pPr>
            <a:r>
              <a:rPr lang="en-US" sz="3200" dirty="0"/>
              <a:t>	</a:t>
            </a:r>
            <a:r>
              <a:rPr lang="en-US" sz="3200" dirty="0" err="1"/>
              <a:t>databasename</a:t>
            </a:r>
            <a:r>
              <a:rPr lang="en-US" sz="3200" dirty="0"/>
              <a:t> 	= sales</a:t>
            </a:r>
          </a:p>
          <a:p>
            <a:pPr lvl="1">
              <a:spcBef>
                <a:spcPts val="600"/>
              </a:spcBef>
            </a:pPr>
            <a:r>
              <a:rPr lang="en-US" sz="3200" dirty="0"/>
              <a:t>	schema 		= </a:t>
            </a:r>
            <a:r>
              <a:rPr lang="en-US" sz="3200" dirty="0" err="1"/>
              <a:t>dbo</a:t>
            </a:r>
            <a:endParaRPr lang="en-US" sz="3200" dirty="0"/>
          </a:p>
          <a:p>
            <a:pPr lvl="1">
              <a:spcBef>
                <a:spcPts val="600"/>
              </a:spcBef>
            </a:pPr>
            <a:r>
              <a:rPr lang="en-US" sz="3200" dirty="0"/>
              <a:t>	</a:t>
            </a:r>
            <a:r>
              <a:rPr lang="en-US" sz="3200" dirty="0" err="1"/>
              <a:t>tablename</a:t>
            </a:r>
            <a:r>
              <a:rPr lang="en-US" sz="3200" dirty="0"/>
              <a:t> 		= customers</a:t>
            </a:r>
          </a:p>
          <a:p>
            <a:pPr>
              <a:spcBef>
                <a:spcPts val="600"/>
              </a:spcBef>
            </a:pPr>
            <a:endParaRPr lang="en-US" sz="3600" dirty="0"/>
          </a:p>
        </p:txBody>
      </p:sp>
    </p:spTree>
    <p:extLst>
      <p:ext uri="{BB962C8B-B14F-4D97-AF65-F5344CB8AC3E}">
        <p14:creationId xmlns:p14="http://schemas.microsoft.com/office/powerpoint/2010/main" val="1177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CA" dirty="0"/>
              <a:t>Why is Security Important?</a:t>
            </a:r>
          </a:p>
        </p:txBody>
      </p:sp>
      <p:sp>
        <p:nvSpPr>
          <p:cNvPr id="4" name="Text Placeholder 3" descr="Subtitle">
            <a:extLst>
              <a:ext uri="{FF2B5EF4-FFF2-40B4-BE49-F238E27FC236}">
                <a16:creationId xmlns:a16="http://schemas.microsoft.com/office/drawing/2014/main" id="{6A5E11B5-A282-4859-909B-D71ABD483FE3}"/>
              </a:ext>
            </a:extLst>
          </p:cNvPr>
          <p:cNvSpPr>
            <a:spLocks noGrp="1"/>
          </p:cNvSpPr>
          <p:nvPr>
            <p:ph type="body" sz="quarter" idx="10"/>
          </p:nvPr>
        </p:nvSpPr>
        <p:spPr/>
        <p:txBody>
          <a:bodyPr/>
          <a:lstStyle/>
          <a:p>
            <a:r>
              <a:rPr lang="en-US" dirty="0"/>
              <a:t>Proper implementation of SQL security principals:</a:t>
            </a:r>
          </a:p>
          <a:p>
            <a:endParaRPr lang="en-CA" dirty="0"/>
          </a:p>
          <a:p>
            <a:endParaRPr lang="en-CA"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16991" y="3249907"/>
            <a:ext cx="11308283" cy="750580"/>
          </a:xfrm>
        </p:spPr>
        <p:txBody>
          <a:bodyPr/>
          <a:lstStyle/>
          <a:p>
            <a:r>
              <a:rPr lang="en-US" dirty="0"/>
              <a:t>Decreases administrative effort</a:t>
            </a:r>
          </a:p>
          <a:p>
            <a:r>
              <a:rPr lang="en-US" dirty="0"/>
              <a:t>Decreases application complexity</a:t>
            </a:r>
          </a:p>
          <a:p>
            <a:r>
              <a:rPr lang="en-US" dirty="0"/>
              <a:t>Decreases database surface area</a:t>
            </a:r>
          </a:p>
          <a:p>
            <a:endParaRPr lang="en-US" dirty="0"/>
          </a:p>
          <a:p>
            <a:endParaRPr lang="en-CA" dirty="0"/>
          </a:p>
        </p:txBody>
      </p:sp>
    </p:spTree>
    <p:extLst>
      <p:ext uri="{BB962C8B-B14F-4D97-AF65-F5344CB8AC3E}">
        <p14:creationId xmlns:p14="http://schemas.microsoft.com/office/powerpoint/2010/main" val="4073338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a “schema”?</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600" dirty="0"/>
              <a:t>Schema contains database objects.</a:t>
            </a:r>
          </a:p>
          <a:p>
            <a:r>
              <a:rPr lang="en-US" sz="3600" dirty="0"/>
              <a:t>By default objects are inside the default “</a:t>
            </a:r>
            <a:r>
              <a:rPr lang="en-US" sz="3600" dirty="0" err="1"/>
              <a:t>dbo</a:t>
            </a:r>
            <a:r>
              <a:rPr lang="en-US" sz="3600" dirty="0"/>
              <a:t>” schema.</a:t>
            </a:r>
          </a:p>
          <a:p>
            <a:r>
              <a:rPr lang="en-US" sz="3600" dirty="0"/>
              <a:t>Additional user schemas can be created. Permissions can be granted to schemas as a set.</a:t>
            </a:r>
          </a:p>
          <a:p>
            <a:pPr marL="0" indent="0">
              <a:buNone/>
            </a:pPr>
            <a:r>
              <a:rPr lang="en-US" sz="3600" dirty="0"/>
              <a:t>Examples: </a:t>
            </a:r>
          </a:p>
          <a:p>
            <a:pPr lvl="1"/>
            <a:r>
              <a:rPr lang="en-US" sz="3200" dirty="0"/>
              <a:t>logical 	[Staging], [ODS], [Audit], [WH]</a:t>
            </a:r>
          </a:p>
          <a:p>
            <a:pPr lvl="1"/>
            <a:r>
              <a:rPr lang="en-US" sz="3200" dirty="0"/>
              <a:t>business 	[Sales], [HR], [Acct], [Reporting]</a:t>
            </a:r>
          </a:p>
          <a:p>
            <a:endParaRPr lang="en-US" sz="3600" dirty="0"/>
          </a:p>
        </p:txBody>
      </p:sp>
    </p:spTree>
    <p:extLst>
      <p:ext uri="{BB962C8B-B14F-4D97-AF65-F5344CB8AC3E}">
        <p14:creationId xmlns:p14="http://schemas.microsoft.com/office/powerpoint/2010/main" val="4946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“DBO”?</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 SQL 2000, </a:t>
            </a:r>
            <a:r>
              <a:rPr lang="en-US" sz="3600" dirty="0" err="1"/>
              <a:t>dbo</a:t>
            </a:r>
            <a:r>
              <a:rPr lang="en-US" sz="3600" dirty="0"/>
              <a:t> was a special user inside each database with sysadmin permissions, which by default owned any object created by an admin. </a:t>
            </a:r>
          </a:p>
          <a:p>
            <a:r>
              <a:rPr lang="en-US" sz="3600" dirty="0"/>
              <a:t>In SQL 2005 and above, </a:t>
            </a:r>
            <a:r>
              <a:rPr lang="en-US" sz="3600" dirty="0" err="1"/>
              <a:t>dbo</a:t>
            </a:r>
            <a:r>
              <a:rPr lang="en-US" sz="3600" dirty="0"/>
              <a:t> is still a special user that sysadmin logins are mapped to in each database.</a:t>
            </a:r>
          </a:p>
          <a:p>
            <a:r>
              <a:rPr lang="en-US" sz="3600" dirty="0"/>
              <a:t>Saying a user has “</a:t>
            </a:r>
            <a:r>
              <a:rPr lang="en-US" sz="3600" dirty="0" err="1"/>
              <a:t>dbo</a:t>
            </a:r>
            <a:r>
              <a:rPr lang="en-US" sz="3600" dirty="0"/>
              <a:t> permissions” is incorrect, likely meant [sysadmin] or [</a:t>
            </a:r>
            <a:r>
              <a:rPr lang="en-US" sz="3600" dirty="0" err="1"/>
              <a:t>db_owner</a:t>
            </a:r>
            <a:r>
              <a:rPr lang="en-US" sz="3600" dirty="0"/>
              <a:t>] role membership.</a:t>
            </a:r>
          </a:p>
        </p:txBody>
      </p:sp>
    </p:spTree>
    <p:extLst>
      <p:ext uri="{BB962C8B-B14F-4D97-AF65-F5344CB8AC3E}">
        <p14:creationId xmlns:p14="http://schemas.microsoft.com/office/powerpoint/2010/main" val="9823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What is “ownership”?</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Microsoft has mostly done away with the terminology of Users or Logins “owning” objects, such as databases and schemas.</a:t>
            </a:r>
          </a:p>
          <a:p>
            <a:r>
              <a:rPr lang="en-US" sz="3600" dirty="0"/>
              <a:t>Changing the AUTHORIZATION is now the more accurate term to describe “ownership” of an object.  </a:t>
            </a:r>
          </a:p>
          <a:p>
            <a:r>
              <a:rPr lang="en-US" sz="3600" dirty="0"/>
              <a:t>For example, </a:t>
            </a:r>
            <a:r>
              <a:rPr lang="en-US" sz="3600" dirty="0" err="1">
                <a:solidFill>
                  <a:srgbClr val="800000"/>
                </a:solidFill>
                <a:latin typeface="Consolas" panose="020B0609020204030204" pitchFamily="49" charset="0"/>
              </a:rPr>
              <a:t>sp_changedbowner</a:t>
            </a:r>
            <a:r>
              <a:rPr lang="en-US" sz="3600" dirty="0">
                <a:solidFill>
                  <a:srgbClr val="000000"/>
                </a:solidFill>
                <a:latin typeface="Consolas" panose="020B0609020204030204" pitchFamily="49" charset="0"/>
              </a:rPr>
              <a:t> </a:t>
            </a:r>
            <a:r>
              <a:rPr lang="en-US" sz="3600" dirty="0"/>
              <a:t>is deprecated, replaced by </a:t>
            </a:r>
            <a:r>
              <a:rPr lang="en-US" sz="3600" dirty="0">
                <a:solidFill>
                  <a:srgbClr val="0000FF"/>
                </a:solidFill>
                <a:latin typeface="Consolas" panose="020B0609020204030204" pitchFamily="49" charset="0"/>
              </a:rPr>
              <a:t>ALTER</a:t>
            </a:r>
            <a:r>
              <a:rPr lang="en-US" sz="3600" dirty="0">
                <a:solidFill>
                  <a:srgbClr val="000000"/>
                </a:solidFill>
                <a:latin typeface="Consolas" panose="020B0609020204030204" pitchFamily="49" charset="0"/>
              </a:rPr>
              <a:t> </a:t>
            </a:r>
            <a:r>
              <a:rPr lang="en-US" sz="3600" dirty="0">
                <a:solidFill>
                  <a:srgbClr val="0000FF"/>
                </a:solidFill>
                <a:latin typeface="Consolas" panose="020B0609020204030204" pitchFamily="49" charset="0"/>
              </a:rPr>
              <a:t>AUTHORIZATION</a:t>
            </a:r>
            <a:r>
              <a:rPr lang="en-US" sz="3600" dirty="0"/>
              <a:t>.</a:t>
            </a:r>
          </a:p>
        </p:txBody>
      </p:sp>
    </p:spTree>
    <p:extLst>
      <p:ext uri="{BB962C8B-B14F-4D97-AF65-F5344CB8AC3E}">
        <p14:creationId xmlns:p14="http://schemas.microsoft.com/office/powerpoint/2010/main" val="31330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Interactive Accounts = used by a human, typed in</a:t>
            </a:r>
          </a:p>
          <a:p>
            <a:pPr lvl="2"/>
            <a:r>
              <a:rPr lang="en-US" sz="2800" dirty="0"/>
              <a:t>Individual day to day accounts, admin accounts</a:t>
            </a:r>
          </a:p>
          <a:p>
            <a:pPr lvl="2"/>
            <a:r>
              <a:rPr lang="en-US" sz="2800" dirty="0"/>
              <a:t>Common accounts (not recommended)</a:t>
            </a:r>
          </a:p>
          <a:p>
            <a:pPr lvl="2"/>
            <a:r>
              <a:rPr lang="en-US" sz="2800" dirty="0"/>
              <a:t>Best to grant permissions to interactive accounts via Roles/Groups</a:t>
            </a:r>
          </a:p>
          <a:p>
            <a:r>
              <a:rPr lang="en-US" sz="3600" dirty="0"/>
              <a:t>Service Accounts = never typed in by a human</a:t>
            </a:r>
          </a:p>
          <a:p>
            <a:pPr lvl="2"/>
            <a:r>
              <a:rPr lang="en-US" sz="2800" dirty="0"/>
              <a:t>Regular AD Accounts where the password is long and more importantly, not known to anyone outside of a password vault</a:t>
            </a:r>
          </a:p>
          <a:p>
            <a:pPr lvl="2"/>
            <a:r>
              <a:rPr lang="en-US" sz="2800" dirty="0"/>
              <a:t>MSAs, </a:t>
            </a:r>
            <a:r>
              <a:rPr lang="en-US" sz="2800" dirty="0" err="1"/>
              <a:t>gMSAs</a:t>
            </a:r>
            <a:r>
              <a:rPr lang="en-US" sz="2800" dirty="0"/>
              <a:t>, and VSAs</a:t>
            </a:r>
          </a:p>
        </p:txBody>
      </p:sp>
    </p:spTree>
    <p:extLst>
      <p:ext uri="{BB962C8B-B14F-4D97-AF65-F5344CB8AC3E}">
        <p14:creationId xmlns:p14="http://schemas.microsoft.com/office/powerpoint/2010/main" val="16016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Interactive vs Service Accounts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Appropriate use:</a:t>
            </a:r>
          </a:p>
        </p:txBody>
      </p:sp>
      <p:graphicFrame>
        <p:nvGraphicFramePr>
          <p:cNvPr id="3" name="Table 3">
            <a:extLst>
              <a:ext uri="{FF2B5EF4-FFF2-40B4-BE49-F238E27FC236}">
                <a16:creationId xmlns:a16="http://schemas.microsoft.com/office/drawing/2014/main" id="{934E3057-9082-4E34-ACE6-71EED227D625}"/>
              </a:ext>
            </a:extLst>
          </p:cNvPr>
          <p:cNvGraphicFramePr>
            <a:graphicFrameLocks noGrp="1"/>
          </p:cNvGraphicFramePr>
          <p:nvPr>
            <p:extLst>
              <p:ext uri="{D42A27DB-BD31-4B8C-83A1-F6EECF244321}">
                <p14:modId xmlns:p14="http://schemas.microsoft.com/office/powerpoint/2010/main" val="127199067"/>
              </p:ext>
            </p:extLst>
          </p:nvPr>
        </p:nvGraphicFramePr>
        <p:xfrm>
          <a:off x="914400" y="2247900"/>
          <a:ext cx="10515600" cy="3543300"/>
        </p:xfrm>
        <a:graphic>
          <a:graphicData uri="http://schemas.openxmlformats.org/drawingml/2006/table">
            <a:tbl>
              <a:tblPr firstCol="1" bandRow="1">
                <a:tableStyleId>{9D7B26C5-4107-4FEC-AEDC-1716B250A1EF}</a:tableStyleId>
              </a:tblPr>
              <a:tblGrid>
                <a:gridCol w="5410200">
                  <a:extLst>
                    <a:ext uri="{9D8B030D-6E8A-4147-A177-3AD203B41FA5}">
                      <a16:colId xmlns:a16="http://schemas.microsoft.com/office/drawing/2014/main" val="407033866"/>
                    </a:ext>
                  </a:extLst>
                </a:gridCol>
                <a:gridCol w="5105400">
                  <a:extLst>
                    <a:ext uri="{9D8B030D-6E8A-4147-A177-3AD203B41FA5}">
                      <a16:colId xmlns:a16="http://schemas.microsoft.com/office/drawing/2014/main" val="442987067"/>
                    </a:ext>
                  </a:extLst>
                </a:gridCol>
              </a:tblGrid>
              <a:tr h="590550">
                <a:tc>
                  <a:txBody>
                    <a:bodyPr/>
                    <a:lstStyle/>
                    <a:p>
                      <a:r>
                        <a:rPr lang="en-US" sz="2800" dirty="0"/>
                        <a:t>Database owner</a:t>
                      </a:r>
                    </a:p>
                  </a:txBody>
                  <a:tcPr/>
                </a:tc>
                <a:tc>
                  <a:txBody>
                    <a:bodyPr/>
                    <a:lstStyle/>
                    <a:p>
                      <a:r>
                        <a:rPr lang="en-US" sz="2800" dirty="0"/>
                        <a:t>Service Account</a:t>
                      </a:r>
                    </a:p>
                  </a:txBody>
                  <a:tcPr/>
                </a:tc>
                <a:extLst>
                  <a:ext uri="{0D108BD9-81ED-4DB2-BD59-A6C34878D82A}">
                    <a16:rowId xmlns:a16="http://schemas.microsoft.com/office/drawing/2014/main" val="3915141906"/>
                  </a:ext>
                </a:extLst>
              </a:tr>
              <a:tr h="590550">
                <a:tc>
                  <a:txBody>
                    <a:bodyPr/>
                    <a:lstStyle/>
                    <a:p>
                      <a:r>
                        <a:rPr lang="en-US" sz="2800"/>
                        <a:t>SQL Agent job owner</a:t>
                      </a:r>
                      <a:endParaRPr lang="en-US" sz="2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021665268"/>
                  </a:ext>
                </a:extLst>
              </a:tr>
              <a:tr h="590550">
                <a:tc>
                  <a:txBody>
                    <a:bodyPr/>
                    <a:lstStyle/>
                    <a:p>
                      <a:r>
                        <a:rPr lang="en-US" sz="2800" dirty="0"/>
                        <a:t>Schema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3492977930"/>
                  </a:ext>
                </a:extLst>
              </a:tr>
              <a:tr h="590550">
                <a:tc>
                  <a:txBody>
                    <a:bodyPr/>
                    <a:lstStyle/>
                    <a:p>
                      <a:r>
                        <a:rPr lang="en-US" sz="2800" dirty="0"/>
                        <a:t>Availability groups owner</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1676226423"/>
                  </a:ext>
                </a:extLst>
              </a:tr>
              <a:tr h="590550">
                <a:tc>
                  <a:txBody>
                    <a:bodyPr/>
                    <a:lstStyle/>
                    <a:p>
                      <a:r>
                        <a:rPr lang="en-US" sz="2800" dirty="0"/>
                        <a:t>SQL services service account</a:t>
                      </a:r>
                    </a:p>
                  </a:txBody>
                  <a:tcPr/>
                </a:tc>
                <a:tc>
                  <a:txBody>
                    <a:bodyPr/>
                    <a:lstStyle/>
                    <a:p>
                      <a:r>
                        <a:rPr lang="en-US" sz="2800" dirty="0"/>
                        <a:t>Service Account </a:t>
                      </a:r>
                    </a:p>
                  </a:txBody>
                  <a:tcPr/>
                </a:tc>
                <a:extLst>
                  <a:ext uri="{0D108BD9-81ED-4DB2-BD59-A6C34878D82A}">
                    <a16:rowId xmlns:a16="http://schemas.microsoft.com/office/drawing/2014/main" val="3957117907"/>
                  </a:ext>
                </a:extLst>
              </a:tr>
              <a:tr h="590550">
                <a:tc>
                  <a:txBody>
                    <a:bodyPr/>
                    <a:lstStyle/>
                    <a:p>
                      <a:r>
                        <a:rPr lang="en-US" sz="2800" dirty="0"/>
                        <a:t>Application connection strings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800" dirty="0"/>
                        <a:t>Service Account </a:t>
                      </a:r>
                    </a:p>
                  </a:txBody>
                  <a:tcPr/>
                </a:tc>
                <a:extLst>
                  <a:ext uri="{0D108BD9-81ED-4DB2-BD59-A6C34878D82A}">
                    <a16:rowId xmlns:a16="http://schemas.microsoft.com/office/drawing/2014/main" val="4070495302"/>
                  </a:ext>
                </a:extLst>
              </a:tr>
            </a:tbl>
          </a:graphicData>
        </a:graphic>
      </p:graphicFrame>
    </p:spTree>
    <p:extLst>
      <p:ext uri="{BB962C8B-B14F-4D97-AF65-F5344CB8AC3E}">
        <p14:creationId xmlns:p14="http://schemas.microsoft.com/office/powerpoint/2010/main" val="42121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VSA vs MSA (and </a:t>
            </a:r>
            <a:r>
              <a:rPr lang="en-US" dirty="0" err="1"/>
              <a:t>gMSA</a:t>
            </a:r>
            <a:r>
              <a:rPr lang="en-US" dirty="0"/>
              <a:t>)</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63007" y="1447800"/>
            <a:ext cx="11673942" cy="4343400"/>
          </a:xfrm>
        </p:spPr>
        <p:txBody>
          <a:bodyPr/>
          <a:lstStyle/>
          <a:p>
            <a:r>
              <a:rPr lang="en-US" sz="3600" dirty="0"/>
              <a:t>Virtual Service Account – managed by machine</a:t>
            </a:r>
          </a:p>
          <a:p>
            <a:pPr lvl="1"/>
            <a:r>
              <a:rPr lang="en-US" sz="3067" dirty="0"/>
              <a:t>Examples: [NT SERVICE\MSSQLSERVER], </a:t>
            </a:r>
            <a:br>
              <a:rPr lang="en-US" sz="3067" dirty="0"/>
            </a:br>
            <a:r>
              <a:rPr lang="en-US" sz="3067" dirty="0"/>
              <a:t>[NT SERVICE\SQLSERVERAGENT]</a:t>
            </a:r>
          </a:p>
          <a:p>
            <a:r>
              <a:rPr lang="en-US" sz="3600" dirty="0"/>
              <a:t>Managed Service Account – managed by DC</a:t>
            </a:r>
          </a:p>
          <a:p>
            <a:pPr lvl="1"/>
            <a:r>
              <a:rPr lang="en-US" sz="3067" dirty="0"/>
              <a:t>Examples: [Spark\msa_SQLSERVER1$]</a:t>
            </a:r>
          </a:p>
          <a:p>
            <a:r>
              <a:rPr lang="en-US" sz="3067" dirty="0">
                <a:latin typeface="Segoe UI Semilight" panose="020B0402040204020203" pitchFamily="34" charset="0"/>
                <a:cs typeface="Segoe UI Semilight" panose="020B0402040204020203" pitchFamily="34" charset="0"/>
              </a:rPr>
              <a:t>PowerShell to install:</a:t>
            </a:r>
          </a:p>
          <a:p>
            <a:pPr marL="0" indent="0">
              <a:buNone/>
            </a:pPr>
            <a:r>
              <a:rPr lang="en-US" sz="2800" dirty="0">
                <a:solidFill>
                  <a:srgbClr val="000000"/>
                </a:solidFill>
                <a:latin typeface="Consolas" panose="020B0609020204030204" pitchFamily="49" charset="0"/>
              </a:rPr>
              <a:t>Install-</a:t>
            </a:r>
            <a:r>
              <a:rPr lang="en-US" sz="2800" dirty="0" err="1">
                <a:solidFill>
                  <a:srgbClr val="000000"/>
                </a:solidFill>
                <a:latin typeface="Consolas" panose="020B0609020204030204" pitchFamily="49" charset="0"/>
              </a:rPr>
              <a:t>ADServiceAccount</a:t>
            </a:r>
            <a:r>
              <a:rPr lang="en-US" sz="2800" dirty="0">
                <a:solidFill>
                  <a:srgbClr val="000000"/>
                </a:solidFill>
                <a:latin typeface="Consolas" panose="020B0609020204030204" pitchFamily="49" charset="0"/>
              </a:rPr>
              <a:t> -Identity </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msa_whatever</a:t>
            </a:r>
            <a:r>
              <a:rPr lang="en-US" sz="2800" dirty="0">
                <a:solidFill>
                  <a:srgbClr val="A31515"/>
                </a:solidFill>
                <a:latin typeface="Consolas" panose="020B0609020204030204" pitchFamily="49" charset="0"/>
              </a:rPr>
              <a:t>"</a:t>
            </a:r>
          </a:p>
          <a:p>
            <a:r>
              <a:rPr lang="en-US" sz="3600" dirty="0"/>
              <a:t>Group Managed Service Account - </a:t>
            </a:r>
            <a:r>
              <a:rPr lang="en-US" sz="3600" dirty="0" err="1"/>
              <a:t>gMSA</a:t>
            </a:r>
            <a:endParaRPr lang="en-US" sz="3600" dirty="0"/>
          </a:p>
          <a:p>
            <a:pPr lvl="1"/>
            <a:endParaRPr lang="en-US" sz="3067" dirty="0"/>
          </a:p>
        </p:txBody>
      </p:sp>
    </p:spTree>
    <p:extLst>
      <p:ext uri="{BB962C8B-B14F-4D97-AF65-F5344CB8AC3E}">
        <p14:creationId xmlns:p14="http://schemas.microsoft.com/office/powerpoint/2010/main" val="2380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9B2B-3CF7-4524-BECD-C0EF9B2EB698}"/>
              </a:ext>
            </a:extLst>
          </p:cNvPr>
          <p:cNvSpPr>
            <a:spLocks noGrp="1"/>
          </p:cNvSpPr>
          <p:nvPr>
            <p:ph type="title"/>
          </p:nvPr>
        </p:nvSpPr>
        <p:spPr/>
        <p:txBody>
          <a:bodyPr/>
          <a:lstStyle/>
          <a:p>
            <a:r>
              <a:rPr lang="en-US" dirty="0"/>
              <a:t>BUILTIN\Administrators</a:t>
            </a:r>
            <a:endParaRPr lang="en-CA" sz="4600" dirty="0"/>
          </a:p>
        </p:txBody>
      </p:sp>
      <p:sp>
        <p:nvSpPr>
          <p:cNvPr id="5" name="Text Placeholder 4" descr="Bullets">
            <a:extLst>
              <a:ext uri="{FF2B5EF4-FFF2-40B4-BE49-F238E27FC236}">
                <a16:creationId xmlns:a16="http://schemas.microsoft.com/office/drawing/2014/main" id="{C91686E2-DBAC-4BC7-A5B7-A61D3C560165}"/>
              </a:ext>
            </a:extLst>
          </p:cNvPr>
          <p:cNvSpPr>
            <a:spLocks noGrp="1"/>
          </p:cNvSpPr>
          <p:nvPr>
            <p:ph type="body" sz="quarter" idx="22"/>
          </p:nvPr>
        </p:nvSpPr>
        <p:spPr>
          <a:xfrm>
            <a:off x="442393" y="1435278"/>
            <a:ext cx="11673942" cy="4343400"/>
          </a:xfrm>
        </p:spPr>
        <p:txBody>
          <a:bodyPr/>
          <a:lstStyle/>
          <a:p>
            <a:r>
              <a:rPr lang="en-US" sz="3400" dirty="0"/>
              <a:t>Prior to SQL 2008, [BUILTIN\Administrators] was a special object that was member of the server sysadmin role.  </a:t>
            </a:r>
          </a:p>
          <a:p>
            <a:r>
              <a:rPr lang="en-US" sz="3400" dirty="0"/>
              <a:t>This was a security door that did not need to be open – allowing anyone who gained local administrator access to the OS to have sysadmin access.</a:t>
            </a:r>
          </a:p>
          <a:p>
            <a:r>
              <a:rPr lang="en-US" sz="3400" dirty="0"/>
              <a:t>In SQL 2008+ [BUILTIN\Administrators] no longer has default rights to the SQL server and should NOT be granted access. Do not add it. Actively remove it.</a:t>
            </a:r>
          </a:p>
          <a:p>
            <a:endParaRPr lang="en-US" sz="3400" dirty="0"/>
          </a:p>
        </p:txBody>
      </p:sp>
    </p:spTree>
    <p:extLst>
      <p:ext uri="{BB962C8B-B14F-4D97-AF65-F5344CB8AC3E}">
        <p14:creationId xmlns:p14="http://schemas.microsoft.com/office/powerpoint/2010/main" val="18300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A7B4F-4BDD-44CE-86A9-30D9DAAD7252}"/>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 </a:t>
            </a:r>
            <a:r>
              <a:rPr lang="en-US" sz="4400" dirty="0" err="1"/>
              <a:t>sproc</a:t>
            </a:r>
            <a:r>
              <a:rPr lang="en-US" sz="4400" dirty="0"/>
              <a:t>/view can return data from a table in another database without permissions, if the two databases share the same owner login, by enabling Cross-Database Ownership Chaining on both databases.</a:t>
            </a:r>
          </a:p>
          <a:p>
            <a:r>
              <a:rPr lang="en-US" sz="4400" dirty="0"/>
              <a:t>This is not enabled by default on user databases. It has to be enabled at the server level then activated in each database…</a:t>
            </a:r>
          </a:p>
        </p:txBody>
      </p:sp>
    </p:spTree>
    <p:extLst>
      <p:ext uri="{BB962C8B-B14F-4D97-AF65-F5344CB8AC3E}">
        <p14:creationId xmlns:p14="http://schemas.microsoft.com/office/powerpoint/2010/main" val="3730866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739F3-09C4-40FF-983C-E7BFCD55E6C7}"/>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Any login can take advantage of Cross-Database Ownership Chaining from another database.</a:t>
            </a:r>
          </a:p>
          <a:p>
            <a:r>
              <a:rPr lang="en-US" sz="4400" dirty="0"/>
              <a:t>Stored procedures and views – not queries - can then query other databases without any additional permissions. </a:t>
            </a:r>
          </a:p>
          <a:p>
            <a:r>
              <a:rPr lang="en-US" sz="4400" dirty="0"/>
              <a:t>Which could be very helpful, or a security risk…</a:t>
            </a:r>
          </a:p>
          <a:p>
            <a:endParaRPr lang="en-US" sz="4400" dirty="0"/>
          </a:p>
          <a:p>
            <a:endParaRPr lang="en-US" sz="4400" dirty="0"/>
          </a:p>
        </p:txBody>
      </p:sp>
    </p:spTree>
    <p:extLst>
      <p:ext uri="{BB962C8B-B14F-4D97-AF65-F5344CB8AC3E}">
        <p14:creationId xmlns:p14="http://schemas.microsoft.com/office/powerpoint/2010/main" val="4270136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18F1C-AC22-4E78-9977-2CDB86EB8BD5}"/>
              </a:ext>
            </a:extLst>
          </p:cNvPr>
          <p:cNvSpPr>
            <a:spLocks noGrp="1"/>
          </p:cNvSpPr>
          <p:nvPr>
            <p:ph type="title"/>
          </p:nvPr>
        </p:nvSpPr>
        <p:spPr/>
        <p:txBody>
          <a:bodyPr/>
          <a:lstStyle/>
          <a:p>
            <a:r>
              <a:rPr lang="en-US" b="1" cap="all" dirty="0">
                <a:solidFill>
                  <a:srgbClr val="3D156F"/>
                </a:solidFill>
              </a:rPr>
              <a:t>Cross database ownership</a:t>
            </a:r>
            <a:endParaRPr lang="en-US" dirty="0"/>
          </a:p>
        </p:txBody>
      </p:sp>
      <p:sp>
        <p:nvSpPr>
          <p:cNvPr id="2" name="Content Placeholder 1"/>
          <p:cNvSpPr>
            <a:spLocks noGrp="1"/>
          </p:cNvSpPr>
          <p:nvPr>
            <p:ph idx="1"/>
          </p:nvPr>
        </p:nvSpPr>
        <p:spPr/>
        <p:txBody>
          <a:bodyPr>
            <a:normAutofit fontScale="92500" lnSpcReduction="10000"/>
          </a:bodyPr>
          <a:lstStyle/>
          <a:p>
            <a:r>
              <a:rPr lang="en-US" sz="4400" dirty="0"/>
              <a:t>It is possible that cross-database ownership can bypass your permissions by querying from the context of another database!  </a:t>
            </a:r>
          </a:p>
          <a:p>
            <a:r>
              <a:rPr lang="en-US" sz="4400" dirty="0"/>
              <a:t>Enabling Cross-Database Ownership Chaining increases the necessary complexity of securing your data with minimum permissions.</a:t>
            </a:r>
          </a:p>
          <a:p>
            <a:r>
              <a:rPr lang="en-US" sz="4400" dirty="0"/>
              <a:t>You probably don’t need it, do it right.</a:t>
            </a:r>
          </a:p>
        </p:txBody>
      </p:sp>
    </p:spTree>
    <p:extLst>
      <p:ext uri="{BB962C8B-B14F-4D97-AF65-F5344CB8AC3E}">
        <p14:creationId xmlns:p14="http://schemas.microsoft.com/office/powerpoint/2010/main" val="378096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5266483" cy="1250391"/>
          </a:xfrm>
        </p:spPr>
        <p:txBody>
          <a:body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Has a </a:t>
            </a:r>
            <a:r>
              <a:rPr lang="en-US" sz="2800" b="1" dirty="0">
                <a:latin typeface="Roboto" panose="02000000000000000000" pitchFamily="2" charset="0"/>
                <a:ea typeface="Roboto" panose="02000000000000000000" pitchFamily="2" charset="0"/>
              </a:rPr>
              <a:t>database</a:t>
            </a:r>
            <a:r>
              <a:rPr lang="en-US" sz="28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Included in DB Restore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SELECT, UPDATE, EXECUTE, CREATE TABLE, etc.</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sz="2000" dirty="0"/>
              <a:t>*Most of the time. We’ll talk about it.</a:t>
            </a:r>
            <a:endParaRPr lang="en-US" sz="2000" dirty="0">
              <a:latin typeface="Roboto" panose="02000000000000000000" pitchFamily="2" charset="0"/>
              <a:ea typeface="Roboto" panose="02000000000000000000" pitchFamily="2" charset="0"/>
            </a:endParaRPr>
          </a:p>
          <a:p>
            <a:endParaRPr lang="en-CA"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5683476"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5683476" y="1946189"/>
            <a:ext cx="6356124"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8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Linked to AD (Windows Auth)</a:t>
            </a:r>
          </a:p>
          <a:p>
            <a:r>
              <a:rPr lang="en-US" sz="2800" dirty="0">
                <a:latin typeface="Roboto" panose="02000000000000000000" pitchFamily="2" charset="0"/>
                <a:ea typeface="Roboto" panose="02000000000000000000" pitchFamily="2" charset="0"/>
              </a:rPr>
              <a:t>   or has a password (SQL Auth)</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Stored in the Master database, </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so not in other DB restores</a:t>
            </a:r>
          </a:p>
          <a:p>
            <a:pPr marL="285750" indent="-285750">
              <a:buFont typeface="Arial" pitchFamily="34" charset="0"/>
              <a:buChar char="•"/>
            </a:pPr>
            <a:r>
              <a:rPr lang="en-US" sz="2800" dirty="0">
                <a:latin typeface="Roboto" panose="02000000000000000000" pitchFamily="2" charset="0"/>
                <a:ea typeface="Roboto" panose="02000000000000000000" pitchFamily="2" charset="0"/>
              </a:rPr>
              <a:t>Given access to </a:t>
            </a:r>
            <a:r>
              <a:rPr lang="en-US" sz="2800" dirty="0"/>
              <a:t>CONNECT, VIEW SERVER STATE</a:t>
            </a:r>
            <a:r>
              <a:rPr lang="en-US" sz="2800" dirty="0">
                <a:latin typeface="Roboto" panose="02000000000000000000" pitchFamily="2" charset="0"/>
                <a:ea typeface="Roboto" panose="02000000000000000000" pitchFamily="2" charset="0"/>
              </a:rPr>
              <a:t>, CREATE DATABASE, etc.</a:t>
            </a:r>
          </a:p>
        </p:txBody>
      </p:sp>
    </p:spTree>
    <p:extLst>
      <p:ext uri="{BB962C8B-B14F-4D97-AF65-F5344CB8AC3E}">
        <p14:creationId xmlns:p14="http://schemas.microsoft.com/office/powerpoint/2010/main" val="1020103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75309-2CF5-494D-8032-752C0E4566D3}"/>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fontScale="92500" lnSpcReduction="20000"/>
          </a:bodyPr>
          <a:lstStyle/>
          <a:p>
            <a:r>
              <a:rPr lang="en-US" sz="3600" dirty="0"/>
              <a:t>By executing </a:t>
            </a:r>
            <a:r>
              <a:rPr lang="en-US" sz="3600" dirty="0" err="1"/>
              <a:t>sp_setapprole</a:t>
            </a:r>
            <a:r>
              <a:rPr lang="en-US" sz="3600" dirty="0"/>
              <a:t>, a user connection inherits the permissions of an app role.</a:t>
            </a:r>
          </a:p>
          <a:p>
            <a:r>
              <a:rPr lang="en-US" sz="3600" dirty="0"/>
              <a:t>The application role has no permanent members, but is assigned permissions and given an app-only password.</a:t>
            </a:r>
          </a:p>
          <a:p>
            <a:r>
              <a:rPr lang="en-US" sz="3600" dirty="0"/>
              <a:t>The user connection assumes only the permissions of the application role.</a:t>
            </a:r>
          </a:p>
          <a:p>
            <a:r>
              <a:rPr lang="en-US" sz="3600" dirty="0"/>
              <a:t>You can utilize Active Directory-based Windows authentication without giving direct permissions.</a:t>
            </a:r>
          </a:p>
          <a:p>
            <a:r>
              <a:rPr lang="en-US" sz="3600" dirty="0"/>
              <a:t>Can be part of a strategy to force use of database to occur only via the application.</a:t>
            </a:r>
          </a:p>
        </p:txBody>
      </p:sp>
    </p:spTree>
    <p:extLst>
      <p:ext uri="{BB962C8B-B14F-4D97-AF65-F5344CB8AC3E}">
        <p14:creationId xmlns:p14="http://schemas.microsoft.com/office/powerpoint/2010/main" val="1958048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D8698-6BC6-4728-B244-48A3EBBB23EE}"/>
              </a:ext>
            </a:extLst>
          </p:cNvPr>
          <p:cNvSpPr>
            <a:spLocks noGrp="1"/>
          </p:cNvSpPr>
          <p:nvPr>
            <p:ph type="title"/>
          </p:nvPr>
        </p:nvSpPr>
        <p:spPr/>
        <p:txBody>
          <a:bodyPr/>
          <a:lstStyle/>
          <a:p>
            <a:r>
              <a:rPr lang="en-US" b="1" cap="all" dirty="0">
                <a:solidFill>
                  <a:srgbClr val="3D156F"/>
                </a:solidFill>
              </a:rPr>
              <a:t>Application roles</a:t>
            </a:r>
            <a:endParaRPr lang="en-US" dirty="0"/>
          </a:p>
        </p:txBody>
      </p:sp>
      <p:sp>
        <p:nvSpPr>
          <p:cNvPr id="2" name="Content Placeholder 1"/>
          <p:cNvSpPr>
            <a:spLocks noGrp="1"/>
          </p:cNvSpPr>
          <p:nvPr>
            <p:ph idx="1"/>
          </p:nvPr>
        </p:nvSpPr>
        <p:spPr/>
        <p:txBody>
          <a:bodyPr>
            <a:normAutofit/>
          </a:bodyPr>
          <a:lstStyle/>
          <a:p>
            <a:r>
              <a:rPr lang="en-US" sz="4000" dirty="0"/>
              <a:t>Cons: </a:t>
            </a:r>
          </a:p>
          <a:p>
            <a:pPr lvl="1"/>
            <a:r>
              <a:rPr lang="en-US" sz="3600" dirty="0"/>
              <a:t>Accessing other databases requires the use of the guest role.</a:t>
            </a:r>
          </a:p>
          <a:p>
            <a:pPr lvl="1"/>
            <a:r>
              <a:rPr lang="en-US" sz="3600" dirty="0"/>
              <a:t>Connection pooling can be problematic (cookies)</a:t>
            </a:r>
          </a:p>
        </p:txBody>
      </p:sp>
    </p:spTree>
    <p:extLst>
      <p:ext uri="{BB962C8B-B14F-4D97-AF65-F5344CB8AC3E}">
        <p14:creationId xmlns:p14="http://schemas.microsoft.com/office/powerpoint/2010/main" val="3972360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16681-8BAA-4886-AAAF-02A736F7F634}"/>
              </a:ext>
            </a:extLst>
          </p:cNvPr>
          <p:cNvSpPr>
            <a:spLocks noGrp="1"/>
          </p:cNvSpPr>
          <p:nvPr>
            <p:ph type="body" sz="quarter" idx="10"/>
          </p:nvPr>
        </p:nvSpPr>
        <p:spPr>
          <a:xfrm>
            <a:off x="379200" y="3086400"/>
            <a:ext cx="5488200" cy="2092800"/>
          </a:xfrm>
        </p:spPr>
        <p:txBody>
          <a:bodyPr>
            <a:normAutofit/>
          </a:bodyPr>
          <a:lstStyle/>
          <a:p>
            <a:r>
              <a:rPr lang="en-CA" dirty="0" err="1"/>
              <a:t>Wrapup</a:t>
            </a:r>
            <a:endParaRPr lang="en-CA" dirty="0"/>
          </a:p>
        </p:txBody>
      </p:sp>
      <p:sp>
        <p:nvSpPr>
          <p:cNvPr id="3" name="Title 2">
            <a:extLst>
              <a:ext uri="{FF2B5EF4-FFF2-40B4-BE49-F238E27FC236}">
                <a16:creationId xmlns:a16="http://schemas.microsoft.com/office/drawing/2014/main" id="{631125EC-8429-4F09-BDB3-44788B497DED}"/>
              </a:ext>
              <a:ext uri="{C183D7F6-B498-43B3-948B-1728B52AA6E4}">
                <adec:decorative xmlns:adec="http://schemas.microsoft.com/office/drawing/2017/decorative" val="1"/>
              </a:ext>
            </a:extLst>
          </p:cNvPr>
          <p:cNvSpPr>
            <a:spLocks noGrp="1"/>
          </p:cNvSpPr>
          <p:nvPr>
            <p:ph type="title" idx="4294967295"/>
          </p:nvPr>
        </p:nvSpPr>
        <p:spPr>
          <a:xfrm>
            <a:off x="2738718" y="-763369"/>
            <a:ext cx="4002741" cy="763369"/>
          </a:xfrm>
          <a:prstGeom prst="rect">
            <a:avLst/>
          </a:prstGeom>
        </p:spPr>
        <p:txBody>
          <a:bodyPr/>
          <a:lstStyle/>
          <a:p>
            <a:r>
              <a:rPr lang="en-CA" sz="1200" dirty="0"/>
              <a:t>Section Title 3</a:t>
            </a:r>
          </a:p>
        </p:txBody>
      </p:sp>
    </p:spTree>
    <p:extLst>
      <p:ext uri="{BB962C8B-B14F-4D97-AF65-F5344CB8AC3E}">
        <p14:creationId xmlns:p14="http://schemas.microsoft.com/office/powerpoint/2010/main" val="1821139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p:txBody>
          <a:bodyPr/>
          <a:lstStyle/>
          <a:p>
            <a:r>
              <a:rPr lang="en-US" b="1" cap="all" dirty="0">
                <a:solidFill>
                  <a:srgbClr val="3D156F"/>
                </a:solidFill>
              </a:rPr>
              <a:t>Continued reading</a:t>
            </a:r>
            <a:endParaRPr lang="en-US" dirty="0"/>
          </a:p>
        </p:txBody>
      </p:sp>
      <p:sp>
        <p:nvSpPr>
          <p:cNvPr id="2" name="Content Placeholder 1"/>
          <p:cNvSpPr>
            <a:spLocks noGrp="1"/>
          </p:cNvSpPr>
          <p:nvPr>
            <p:ph idx="1"/>
          </p:nvPr>
        </p:nvSpPr>
        <p:spPr>
          <a:xfrm>
            <a:off x="609600" y="990601"/>
            <a:ext cx="10972800" cy="5486399"/>
          </a:xfrm>
        </p:spPr>
        <p:txBody>
          <a:bodyPr>
            <a:normAutofit fontScale="85000" lnSpcReduction="10000"/>
          </a:bodyPr>
          <a:lstStyle/>
          <a:p>
            <a:r>
              <a:rPr lang="en-US" sz="1800" dirty="0">
                <a:solidFill>
                  <a:schemeClr val="tx1"/>
                </a:solidFill>
                <a:hlinkClick r:id="rId2">
                  <a:extLst>
                    <a:ext uri="{A12FA001-AC4F-418D-AE19-62706E023703}">
                      <ahyp:hlinkClr xmlns:ahyp="http://schemas.microsoft.com/office/drawing/2018/hyperlinkcolor" val="tx"/>
                    </a:ext>
                  </a:extLst>
                </a:hlinkClick>
              </a:rPr>
              <a:t>http://msdn.microsoft.com/en-us/library/ms191291.aspx</a:t>
            </a:r>
            <a:endParaRPr lang="en-US" sz="1800" dirty="0">
              <a:solidFill>
                <a:schemeClr val="tx1"/>
              </a:solidFill>
            </a:endParaRPr>
          </a:p>
          <a:p>
            <a:r>
              <a:rPr lang="en-US" sz="1800" dirty="0">
                <a:solidFill>
                  <a:schemeClr val="tx1"/>
                </a:solidFill>
                <a:hlinkClick r:id="rId3">
                  <a:extLst>
                    <a:ext uri="{A12FA001-AC4F-418D-AE19-62706E023703}">
                      <ahyp:hlinkClr xmlns:ahyp="http://schemas.microsoft.com/office/drawing/2018/hyperlinkcolor" val="tx"/>
                    </a:ext>
                  </a:extLst>
                </a:hlinkClick>
              </a:rPr>
              <a:t>https://docs.microsoft.com/en-us/sql/connect/oledb/oledb-driver-for-sql-server?view=sql-server-2017</a:t>
            </a:r>
            <a:endParaRPr lang="en-US" sz="1800" dirty="0">
              <a:solidFill>
                <a:schemeClr val="tx1"/>
              </a:solidFill>
            </a:endParaRPr>
          </a:p>
          <a:p>
            <a:r>
              <a:rPr lang="en-US" sz="1800" dirty="0">
                <a:solidFill>
                  <a:schemeClr val="tx1"/>
                </a:solidFill>
                <a:hlinkClick r:id="rId4">
                  <a:extLst>
                    <a:ext uri="{A12FA001-AC4F-418D-AE19-62706E023703}">
                      <ahyp:hlinkClr xmlns:ahyp="http://schemas.microsoft.com/office/drawing/2018/hyperlinkcolor" val="tx"/>
                    </a:ext>
                  </a:extLst>
                </a:hlinkClick>
              </a:rPr>
              <a:t>https://blogs.msdn.microsoft.com/sqlnativeclient/2017/10/06/announcing-the-new-release-of-ole-db-driver-for-sql-server/</a:t>
            </a:r>
            <a:endParaRPr lang="en-US" sz="1800" dirty="0">
              <a:solidFill>
                <a:schemeClr val="tx1"/>
              </a:solidFill>
            </a:endParaRPr>
          </a:p>
          <a:p>
            <a:r>
              <a:rPr lang="en-US" sz="1800" dirty="0">
                <a:solidFill>
                  <a:schemeClr val="tx1"/>
                </a:solidFill>
                <a:hlinkClick r:id="rId5">
                  <a:extLst>
                    <a:ext uri="{A12FA001-AC4F-418D-AE19-62706E023703}">
                      <ahyp:hlinkClr xmlns:ahyp="http://schemas.microsoft.com/office/drawing/2018/hyperlinkcolor" val="tx"/>
                    </a:ext>
                  </a:extLst>
                </a:hlinkClick>
              </a:rPr>
              <a:t>https://techcommunity.microsoft.com/t5/SQL-Server/ODBC-Driver-17-for-SQL-Server-Released/ba-p/385825</a:t>
            </a:r>
            <a:endParaRPr lang="en-US" sz="1800" dirty="0">
              <a:solidFill>
                <a:schemeClr val="tx1"/>
              </a:solidFill>
            </a:endParaRPr>
          </a:p>
          <a:p>
            <a:r>
              <a:rPr lang="en-US" sz="1800" dirty="0">
                <a:solidFill>
                  <a:schemeClr val="tx1"/>
                </a:solidFill>
                <a:hlinkClick r:id="rId6">
                  <a:extLst>
                    <a:ext uri="{A12FA001-AC4F-418D-AE19-62706E023703}">
                      <ahyp:hlinkClr xmlns:ahyp="http://schemas.microsoft.com/office/drawing/2018/hyperlinkcolor" val="tx"/>
                    </a:ext>
                  </a:extLst>
                </a:hlinkClick>
              </a:rPr>
              <a:t>http://social.technet.microsoft.com/wiki/cfs-file.ashx/__key/communityserver-wikis-components-files/00-00-00-00-05/5710.Permissions_5F00_Poster_5F00_2008_5F00_R2_5F00_Wiki.pdf</a:t>
            </a:r>
            <a:endParaRPr lang="en-US" sz="1800" dirty="0">
              <a:solidFill>
                <a:schemeClr val="tx1"/>
              </a:solidFill>
            </a:endParaRPr>
          </a:p>
          <a:p>
            <a:r>
              <a:rPr lang="en-US" sz="1800" dirty="0">
                <a:solidFill>
                  <a:schemeClr val="tx1"/>
                </a:solidFill>
                <a:hlinkClick r:id="rId7">
                  <a:extLst>
                    <a:ext uri="{A12FA001-AC4F-418D-AE19-62706E023703}">
                      <ahyp:hlinkClr xmlns:ahyp="http://schemas.microsoft.com/office/drawing/2018/hyperlinkcolor" val="tx"/>
                    </a:ext>
                  </a:extLst>
                </a:hlinkClick>
              </a:rPr>
              <a:t>http://msdn.microsoft.com/en-us/library/bb669058(v=VS.110).aspx</a:t>
            </a:r>
            <a:endParaRPr lang="en-US" sz="1800" dirty="0">
              <a:solidFill>
                <a:schemeClr val="tx1"/>
              </a:solidFill>
            </a:endParaRPr>
          </a:p>
          <a:p>
            <a:r>
              <a:rPr lang="en-US" sz="1800" dirty="0">
                <a:solidFill>
                  <a:schemeClr val="tx1"/>
                </a:solidFill>
                <a:hlinkClick r:id="rId8">
                  <a:extLst>
                    <a:ext uri="{A12FA001-AC4F-418D-AE19-62706E023703}">
                      <ahyp:hlinkClr xmlns:ahyp="http://schemas.microsoft.com/office/drawing/2018/hyperlinkcolor" val="tx"/>
                    </a:ext>
                  </a:extLst>
                </a:hlinkClick>
              </a:rPr>
              <a:t>http://blogs.msdn.com/b/sqlsecurity/archive/2011/08/25/database-engine-permission-basics.aspx</a:t>
            </a:r>
            <a:endParaRPr lang="en-US" sz="1800" dirty="0">
              <a:solidFill>
                <a:schemeClr val="tx1"/>
              </a:solidFill>
            </a:endParaRPr>
          </a:p>
          <a:p>
            <a:r>
              <a:rPr lang="en-US" sz="1800" dirty="0">
                <a:solidFill>
                  <a:schemeClr val="tx1"/>
                </a:solidFill>
                <a:hlinkClick r:id="rId9">
                  <a:extLst>
                    <a:ext uri="{A12FA001-AC4F-418D-AE19-62706E023703}">
                      <ahyp:hlinkClr xmlns:ahyp="http://schemas.microsoft.com/office/drawing/2018/hyperlinkcolor" val="tx"/>
                    </a:ext>
                  </a:extLst>
                </a:hlinkClick>
              </a:rPr>
              <a:t>http://msdn.microsoft.com/en-us/library/ms191465.aspx</a:t>
            </a:r>
            <a:endParaRPr lang="en-US" sz="1800" dirty="0">
              <a:solidFill>
                <a:schemeClr val="tx1"/>
              </a:solidFill>
            </a:endParaRPr>
          </a:p>
          <a:p>
            <a:r>
              <a:rPr lang="en-US" sz="1800" dirty="0">
                <a:solidFill>
                  <a:schemeClr val="tx1"/>
                </a:solidFill>
                <a:hlinkClick r:id="rId10">
                  <a:extLst>
                    <a:ext uri="{A12FA001-AC4F-418D-AE19-62706E023703}">
                      <ahyp:hlinkClr xmlns:ahyp="http://schemas.microsoft.com/office/drawing/2018/hyperlinkcolor" val="tx"/>
                    </a:ext>
                  </a:extLst>
                </a:hlinkClick>
              </a:rPr>
              <a:t>https://docs.microsoft.com/en-us/sql/relational-databases/databases/security-best-practices-with-contained-databases?view=sql-server-2017</a:t>
            </a:r>
            <a:endParaRPr lang="en-US" sz="1800" dirty="0">
              <a:solidFill>
                <a:schemeClr val="tx1"/>
              </a:solidFill>
            </a:endParaRPr>
          </a:p>
          <a:p>
            <a:r>
              <a:rPr lang="en-US" sz="1800" dirty="0">
                <a:solidFill>
                  <a:schemeClr val="tx1"/>
                </a:solidFill>
                <a:hlinkClick r:id="rId11">
                  <a:extLst>
                    <a:ext uri="{A12FA001-AC4F-418D-AE19-62706E023703}">
                      <ahyp:hlinkClr xmlns:ahyp="http://schemas.microsoft.com/office/drawing/2018/hyperlinkcolor" val="tx"/>
                    </a:ext>
                  </a:extLst>
                </a:hlinkClick>
              </a:rPr>
              <a:t>https://azure.microsoft.com/en-us/blog/azure-sql-database-threat-detection-your-built-in-security-expert/</a:t>
            </a:r>
            <a:endParaRPr lang="en-US" sz="1800" dirty="0">
              <a:solidFill>
                <a:schemeClr val="tx1"/>
              </a:solidFill>
            </a:endParaRPr>
          </a:p>
          <a:p>
            <a:r>
              <a:rPr lang="en-US" sz="1800" dirty="0">
                <a:solidFill>
                  <a:schemeClr val="tx1"/>
                </a:solidFill>
                <a:hlinkClick r:id="rId12">
                  <a:extLst>
                    <a:ext uri="{A12FA001-AC4F-418D-AE19-62706E023703}">
                      <ahyp:hlinkClr xmlns:ahyp="http://schemas.microsoft.com/office/drawing/2018/hyperlinkcolor" val="tx"/>
                    </a:ext>
                  </a:extLst>
                </a:hlinkClick>
              </a:rPr>
              <a:t>https://www.slideshare.net/GrantFritchey/sql-injection-what-it-is-how-to-stop-it</a:t>
            </a:r>
            <a:endParaRPr lang="en-US" sz="1800" dirty="0">
              <a:solidFill>
                <a:schemeClr val="tx1"/>
              </a:solidFill>
            </a:endParaRPr>
          </a:p>
          <a:p>
            <a:r>
              <a:rPr lang="en-US" sz="1800" dirty="0">
                <a:solidFill>
                  <a:schemeClr val="tx1"/>
                </a:solidFill>
                <a:hlinkClick r:id="rId13">
                  <a:extLst>
                    <a:ext uri="{A12FA001-AC4F-418D-AE19-62706E023703}">
                      <ahyp:hlinkClr xmlns:ahyp="http://schemas.microsoft.com/office/drawing/2018/hyperlinkcolor" val="tx"/>
                    </a:ext>
                  </a:extLst>
                </a:hlinkClick>
              </a:rPr>
              <a:t>http://technet.microsoft.com/en-us/library/ms187359.aspx</a:t>
            </a:r>
            <a:endParaRPr lang="en-US" sz="1800" dirty="0">
              <a:solidFill>
                <a:schemeClr val="tx1"/>
              </a:solidFill>
            </a:endParaRPr>
          </a:p>
          <a:p>
            <a:r>
              <a:rPr lang="en-US" sz="1800" dirty="0">
                <a:solidFill>
                  <a:schemeClr val="tx1"/>
                </a:solidFill>
                <a:hlinkClick r:id="rId14">
                  <a:extLst>
                    <a:ext uri="{A12FA001-AC4F-418D-AE19-62706E023703}">
                      <ahyp:hlinkClr xmlns:ahyp="http://schemas.microsoft.com/office/drawing/2018/hyperlinkcolor" val="tx"/>
                    </a:ext>
                  </a:extLst>
                </a:hlinkClick>
              </a:rPr>
              <a:t>http://support.microsoft.com/kb/918992</a:t>
            </a:r>
            <a:endParaRPr lang="en-US" sz="1800" dirty="0">
              <a:solidFill>
                <a:schemeClr val="tx1"/>
              </a:solidFill>
            </a:endParaRPr>
          </a:p>
          <a:p>
            <a:r>
              <a:rPr lang="en-US" sz="1800" dirty="0">
                <a:solidFill>
                  <a:schemeClr val="tx1"/>
                </a:solidFill>
                <a:hlinkClick r:id="rId15">
                  <a:extLst>
                    <a:ext uri="{A12FA001-AC4F-418D-AE19-62706E023703}">
                      <ahyp:hlinkClr xmlns:ahyp="http://schemas.microsoft.com/office/drawing/2018/hyperlinkcolor" val="tx"/>
                    </a:ext>
                  </a:extLst>
                </a:hlinkClick>
              </a:rPr>
              <a:t>https://azure.microsoft.com/en-us/documentation/articles/sql-database-aad-authentication/</a:t>
            </a:r>
            <a:endParaRPr lang="en-US" sz="1800" dirty="0">
              <a:solidFill>
                <a:schemeClr val="tx1"/>
              </a:solidFill>
            </a:endParaRPr>
          </a:p>
          <a:p>
            <a:r>
              <a:rPr lang="en-US" sz="1800" dirty="0">
                <a:solidFill>
                  <a:schemeClr val="tx1"/>
                </a:solidFill>
                <a:hlinkClick r:id="rId16">
                  <a:extLst>
                    <a:ext uri="{A12FA001-AC4F-418D-AE19-62706E023703}">
                      <ahyp:hlinkClr xmlns:ahyp="http://schemas.microsoft.com/office/drawing/2018/hyperlinkcolor" val="tx"/>
                    </a:ext>
                  </a:extLst>
                </a:hlinkClick>
              </a:rPr>
              <a:t>https://azure.microsoft.com/en-us/documentation/articles/sql-database-manage-logins/</a:t>
            </a:r>
            <a:endParaRPr lang="en-US" sz="1800" dirty="0">
              <a:solidFill>
                <a:schemeClr val="tx1"/>
              </a:solidFill>
            </a:endParaRPr>
          </a:p>
          <a:p>
            <a:r>
              <a:rPr lang="en-US" sz="1800" dirty="0">
                <a:solidFill>
                  <a:schemeClr val="tx1"/>
                </a:solidFill>
                <a:hlinkClick r:id="rId17">
                  <a:extLst>
                    <a:ext uri="{A12FA001-AC4F-418D-AE19-62706E023703}">
                      <ahyp:hlinkClr xmlns:ahyp="http://schemas.microsoft.com/office/drawing/2018/hyperlinkcolor" val="tx"/>
                    </a:ext>
                  </a:extLst>
                </a:hlinkClick>
              </a:rPr>
              <a:t>https://docs.microsoft.com/en-us/dotnet/framework/data/adonet/sql/server-and-database-roles-in-sql-server/</a:t>
            </a:r>
            <a:endParaRPr lang="en-US" sz="1800" dirty="0">
              <a:solidFill>
                <a:schemeClr val="tx1"/>
              </a:solidFill>
            </a:endParaRPr>
          </a:p>
          <a:p>
            <a:r>
              <a:rPr lang="en-US" sz="1800" dirty="0">
                <a:solidFill>
                  <a:schemeClr val="tx1"/>
                </a:solidFill>
                <a:hlinkClick r:id="rId18">
                  <a:extLst>
                    <a:ext uri="{A12FA001-AC4F-418D-AE19-62706E023703}">
                      <ahyp:hlinkClr xmlns:ahyp="http://schemas.microsoft.com/office/drawing/2018/hyperlinkcolor" val="tx"/>
                    </a:ext>
                  </a:extLst>
                </a:hlinkClick>
              </a:rPr>
              <a:t>https://docs.microsoft.com/en-us/sql/relational-databases/security/row-level-security?view=sql-server-ver15</a:t>
            </a:r>
            <a:endParaRPr lang="en-US" sz="1800" dirty="0">
              <a:solidFill>
                <a:schemeClr val="tx1"/>
              </a:solidFill>
            </a:endParaRPr>
          </a:p>
          <a:p>
            <a:r>
              <a:rPr lang="en-US" sz="1800" dirty="0">
                <a:solidFill>
                  <a:schemeClr val="tx1"/>
                </a:solidFill>
                <a:hlinkClick r:id="rId19">
                  <a:extLst>
                    <a:ext uri="{A12FA001-AC4F-418D-AE19-62706E023703}">
                      <ahyp:hlinkClr xmlns:ahyp="http://schemas.microsoft.com/office/drawing/2018/hyperlinkcolor" val="tx"/>
                    </a:ext>
                  </a:extLst>
                </a:hlinkClick>
              </a:rPr>
              <a:t>https://docs.microsoft.com/en-us/sql/database-engine/configure-windows/configure-windows-service-accounts-and-permissions?view=sql-server-ver15</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334294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0" y="0"/>
            <a:ext cx="12192000" cy="762000"/>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295" y="680946"/>
            <a:ext cx="5525593" cy="4604266"/>
          </a:xfrm>
          <a:prstGeom prst="rect">
            <a:avLst/>
          </a:prstGeom>
          <a:noFill/>
        </p:spPr>
      </p:pic>
      <p:sp>
        <p:nvSpPr>
          <p:cNvPr id="7" name="Rectangle 6">
            <a:extLst>
              <a:ext uri="{FF2B5EF4-FFF2-40B4-BE49-F238E27FC236}">
                <a16:creationId xmlns:a16="http://schemas.microsoft.com/office/drawing/2014/main" id="{729D2786-0058-4A91-BB71-21530F0384CE}"/>
              </a:ext>
            </a:extLst>
          </p:cNvPr>
          <p:cNvSpPr/>
          <p:nvPr/>
        </p:nvSpPr>
        <p:spPr>
          <a:xfrm>
            <a:off x="194264" y="5715000"/>
            <a:ext cx="8941294" cy="523220"/>
          </a:xfrm>
          <a:prstGeom prst="rect">
            <a:avLst/>
          </a:prstGeom>
        </p:spPr>
        <p:txBody>
          <a:bodyPr wrap="none">
            <a:spAutoFit/>
          </a:bodyPr>
          <a:lstStyle/>
          <a:p>
            <a:r>
              <a:rPr lang="en-US" sz="2800" dirty="0">
                <a:hlinkClick r:id="rId4"/>
              </a:rPr>
              <a:t>https://www.thewallsproject.org/programs/futures_fund/</a:t>
            </a:r>
            <a:endParaRPr lang="en-US" sz="2800" dirty="0"/>
          </a:p>
        </p:txBody>
      </p:sp>
      <p:pic>
        <p:nvPicPr>
          <p:cNvPr id="1030" name="Picture 6">
            <a:extLst>
              <a:ext uri="{FF2B5EF4-FFF2-40B4-BE49-F238E27FC236}">
                <a16:creationId xmlns:a16="http://schemas.microsoft.com/office/drawing/2014/main" id="{071AD2DF-8E2B-4218-A8EF-FF6AB9645F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8" t="23404" r="20639" b="45445"/>
          <a:stretch/>
        </p:blipFill>
        <p:spPr bwMode="auto">
          <a:xfrm>
            <a:off x="6334114" y="633074"/>
            <a:ext cx="5009603" cy="2957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295774FD-D1CD-4A10-ADB9-9BD85EF410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11" b="28889"/>
          <a:stretch/>
        </p:blipFill>
        <p:spPr bwMode="auto">
          <a:xfrm>
            <a:off x="5995917" y="3745474"/>
            <a:ext cx="5848773" cy="17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20" y="1905024"/>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6370975"/>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coming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60" y="89840"/>
            <a:ext cx="3789594" cy="473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99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smiling for the camera&#10;&#10;Description automatically generated">
            <a:extLst>
              <a:ext uri="{FF2B5EF4-FFF2-40B4-BE49-F238E27FC236}">
                <a16:creationId xmlns:a16="http://schemas.microsoft.com/office/drawing/2014/main" id="{D8BEF218-7406-4438-9A52-11689E03F61C}"/>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2539" b="17461"/>
          <a:stretch/>
        </p:blipFill>
        <p:spPr>
          <a:xfrm>
            <a:off x="2206203" y="4687628"/>
            <a:ext cx="1924049" cy="1924049"/>
          </a:xfrm>
        </p:spPr>
      </p:pic>
      <p:sp>
        <p:nvSpPr>
          <p:cNvPr id="3" name="Title 2">
            <a:extLst>
              <a:ext uri="{FF2B5EF4-FFF2-40B4-BE49-F238E27FC236}">
                <a16:creationId xmlns:a16="http://schemas.microsoft.com/office/drawing/2014/main" id="{30F34D72-EB09-4D3F-9260-1059E5026D6C}"/>
              </a:ext>
            </a:extLst>
          </p:cNvPr>
          <p:cNvSpPr>
            <a:spLocks noGrp="1"/>
          </p:cNvSpPr>
          <p:nvPr>
            <p:ph type="title"/>
          </p:nvPr>
        </p:nvSpPr>
        <p:spPr/>
        <p:txBody>
          <a:bodyPr>
            <a:normAutofit fontScale="90000"/>
          </a:bodyPr>
          <a:lstStyle/>
          <a:p>
            <a:r>
              <a:rPr lang="en-CA" dirty="0"/>
              <a:t>William Assaf	</a:t>
            </a:r>
          </a:p>
        </p:txBody>
      </p:sp>
      <p:sp>
        <p:nvSpPr>
          <p:cNvPr id="8" name="Text Placeholder 7">
            <a:extLst>
              <a:ext uri="{FF2B5EF4-FFF2-40B4-BE49-F238E27FC236}">
                <a16:creationId xmlns:a16="http://schemas.microsoft.com/office/drawing/2014/main" id="{B29EA647-B24C-4A89-83D1-23F6278BEF81}"/>
              </a:ext>
            </a:extLst>
          </p:cNvPr>
          <p:cNvSpPr>
            <a:spLocks noGrp="1"/>
          </p:cNvSpPr>
          <p:nvPr>
            <p:ph type="body" sz="quarter" idx="17"/>
          </p:nvPr>
        </p:nvSpPr>
        <p:spPr/>
        <p:txBody>
          <a:bodyPr>
            <a:normAutofit lnSpcReduction="10000"/>
          </a:bodyPr>
          <a:lstStyle/>
          <a:p>
            <a:r>
              <a:rPr lang="en-CA" sz="2400" dirty="0"/>
              <a:t>He/Him</a:t>
            </a:r>
          </a:p>
        </p:txBody>
      </p:sp>
      <p:sp>
        <p:nvSpPr>
          <p:cNvPr id="4" name="Text Placeholder 3">
            <a:extLst>
              <a:ext uri="{FF2B5EF4-FFF2-40B4-BE49-F238E27FC236}">
                <a16:creationId xmlns:a16="http://schemas.microsoft.com/office/drawing/2014/main" id="{FADA50D9-CD2D-4641-9159-9D3C760CFECC}"/>
              </a:ext>
            </a:extLst>
          </p:cNvPr>
          <p:cNvSpPr>
            <a:spLocks noGrp="1"/>
          </p:cNvSpPr>
          <p:nvPr>
            <p:ph type="body" sz="quarter" idx="11"/>
          </p:nvPr>
        </p:nvSpPr>
        <p:spPr/>
        <p:txBody>
          <a:bodyPr/>
          <a:lstStyle/>
          <a:p>
            <a:r>
              <a:rPr lang="en-CA" sz="2800" dirty="0"/>
              <a:t>Senior Content Developer</a:t>
            </a:r>
          </a:p>
          <a:p>
            <a:r>
              <a:rPr lang="en-CA" sz="2800" dirty="0"/>
              <a:t>SQL-Docs aka Rogue1</a:t>
            </a:r>
          </a:p>
        </p:txBody>
      </p:sp>
      <p:sp>
        <p:nvSpPr>
          <p:cNvPr id="5" name="Text Placeholder 4">
            <a:extLst>
              <a:ext uri="{FF2B5EF4-FFF2-40B4-BE49-F238E27FC236}">
                <a16:creationId xmlns:a16="http://schemas.microsoft.com/office/drawing/2014/main" id="{8FC4220A-4283-41AB-9074-319E2CDBE317}"/>
              </a:ext>
            </a:extLst>
          </p:cNvPr>
          <p:cNvSpPr>
            <a:spLocks noGrp="1"/>
          </p:cNvSpPr>
          <p:nvPr>
            <p:ph type="body" sz="quarter" idx="12"/>
          </p:nvPr>
        </p:nvSpPr>
        <p:spPr/>
        <p:txBody>
          <a:bodyPr/>
          <a:lstStyle/>
          <a:p>
            <a:r>
              <a:rPr lang="en-CA" dirty="0"/>
              <a:t>in/</a:t>
            </a:r>
            <a:r>
              <a:rPr lang="en-CA" dirty="0" err="1"/>
              <a:t>williamdassaf</a:t>
            </a:r>
            <a:endParaRPr lang="en-CA" dirty="0"/>
          </a:p>
          <a:p>
            <a:pPr lvl="0"/>
            <a:r>
              <a:rPr lang="en-US" dirty="0"/>
              <a:t>@william_a_dba</a:t>
            </a:r>
          </a:p>
          <a:p>
            <a:r>
              <a:rPr lang="en-CA" dirty="0"/>
              <a:t>SQLTact.com</a:t>
            </a:r>
          </a:p>
        </p:txBody>
      </p:sp>
      <p:pic>
        <p:nvPicPr>
          <p:cNvPr id="9" name="Picture 8">
            <a:extLst>
              <a:ext uri="{FF2B5EF4-FFF2-40B4-BE49-F238E27FC236}">
                <a16:creationId xmlns:a16="http://schemas.microsoft.com/office/drawing/2014/main" id="{608AF25C-371B-4ED2-9A95-FD72B8780DF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7457" y="2796449"/>
            <a:ext cx="457200" cy="457200"/>
          </a:xfrm>
          <a:prstGeom prst="rect">
            <a:avLst/>
          </a:prstGeom>
        </p:spPr>
      </p:pic>
      <p:pic>
        <p:nvPicPr>
          <p:cNvPr id="10" name="Picture 9">
            <a:extLst>
              <a:ext uri="{FF2B5EF4-FFF2-40B4-BE49-F238E27FC236}">
                <a16:creationId xmlns:a16="http://schemas.microsoft.com/office/drawing/2014/main" id="{0EBBAD6A-1319-4AAC-8063-348FD93B48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0552" y="3429000"/>
            <a:ext cx="457200" cy="457200"/>
          </a:xfrm>
          <a:prstGeom prst="rect">
            <a:avLst/>
          </a:prstGeom>
        </p:spPr>
      </p:pic>
      <p:pic>
        <p:nvPicPr>
          <p:cNvPr id="11" name="Picture 10">
            <a:extLst>
              <a:ext uri="{FF2B5EF4-FFF2-40B4-BE49-F238E27FC236}">
                <a16:creationId xmlns:a16="http://schemas.microsoft.com/office/drawing/2014/main" id="{91D8AF7A-110D-4B16-B9C8-38778F0FC69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52" y="4061484"/>
            <a:ext cx="452522" cy="452522"/>
          </a:xfrm>
          <a:prstGeom prst="rect">
            <a:avLst/>
          </a:prstGeom>
        </p:spPr>
      </p:pic>
    </p:spTree>
    <p:extLst>
      <p:ext uri="{BB962C8B-B14F-4D97-AF65-F5344CB8AC3E}">
        <p14:creationId xmlns:p14="http://schemas.microsoft.com/office/powerpoint/2010/main" val="29116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595C-46D3-4359-9798-F01612E4948C}"/>
              </a:ext>
            </a:extLst>
          </p:cNvPr>
          <p:cNvSpPr>
            <a:spLocks noGrp="1"/>
          </p:cNvSpPr>
          <p:nvPr>
            <p:ph type="title"/>
          </p:nvPr>
        </p:nvSpPr>
        <p:spPr/>
        <p:txBody>
          <a:bodyPr/>
          <a:lstStyle/>
          <a:p>
            <a:r>
              <a:rPr lang="en-CA" dirty="0"/>
              <a:t>Login vs User</a:t>
            </a:r>
          </a:p>
        </p:txBody>
      </p:sp>
      <p:sp>
        <p:nvSpPr>
          <p:cNvPr id="2" name="Text Placeholder 1" descr="Subtitle">
            <a:extLst>
              <a:ext uri="{FF2B5EF4-FFF2-40B4-BE49-F238E27FC236}">
                <a16:creationId xmlns:a16="http://schemas.microsoft.com/office/drawing/2014/main" id="{360DE7F0-668B-4F5F-9B77-31B9A68EDD2A}"/>
              </a:ext>
            </a:extLst>
          </p:cNvPr>
          <p:cNvSpPr>
            <a:spLocks noGrp="1"/>
          </p:cNvSpPr>
          <p:nvPr>
            <p:ph type="body" sz="quarter" idx="10"/>
          </p:nvPr>
        </p:nvSpPr>
        <p:spPr>
          <a:xfrm>
            <a:off x="416993" y="1294273"/>
            <a:ext cx="5266483" cy="520700"/>
          </a:xfrm>
        </p:spPr>
        <p:txBody>
          <a:bodyPr/>
          <a:lstStyle/>
          <a:p>
            <a:r>
              <a:rPr lang="en-CA" dirty="0"/>
              <a:t>Database User	</a:t>
            </a:r>
          </a:p>
        </p:txBody>
      </p:sp>
      <p:sp>
        <p:nvSpPr>
          <p:cNvPr id="5" name="Text Placeholder 4" descr="Body Copy">
            <a:extLst>
              <a:ext uri="{FF2B5EF4-FFF2-40B4-BE49-F238E27FC236}">
                <a16:creationId xmlns:a16="http://schemas.microsoft.com/office/drawing/2014/main" id="{3637167A-FBA4-4F05-99EC-1A15699D4962}"/>
              </a:ext>
            </a:extLst>
          </p:cNvPr>
          <p:cNvSpPr>
            <a:spLocks noGrp="1"/>
          </p:cNvSpPr>
          <p:nvPr>
            <p:ph type="body" sz="quarter" idx="26"/>
          </p:nvPr>
        </p:nvSpPr>
        <p:spPr>
          <a:xfrm>
            <a:off x="416993" y="1946189"/>
            <a:ext cx="3926405" cy="1250391"/>
          </a:xfrm>
        </p:spPr>
        <p:txBody>
          <a:body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Has a </a:t>
            </a:r>
            <a:r>
              <a:rPr lang="en-US" sz="2400" b="1" dirty="0">
                <a:latin typeface="Roboto" panose="02000000000000000000" pitchFamily="2" charset="0"/>
                <a:ea typeface="Roboto" panose="02000000000000000000" pitchFamily="2" charset="0"/>
              </a:rPr>
              <a:t>database</a:t>
            </a:r>
            <a:r>
              <a:rPr lang="en-US" sz="2400" dirty="0">
                <a:latin typeface="Roboto" panose="02000000000000000000" pitchFamily="2" charset="0"/>
                <a:ea typeface="Roboto" panose="02000000000000000000" pitchFamily="2" charset="0"/>
              </a:rPr>
              <a:t> context</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Often linked to a Login*</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Does not have a password*</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a Database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Included in DB Restore</a:t>
            </a:r>
            <a:br>
              <a:rPr lang="en-US" sz="2800" dirty="0">
                <a:latin typeface="Roboto" panose="02000000000000000000" pitchFamily="2" charset="0"/>
                <a:ea typeface="Roboto" panose="02000000000000000000" pitchFamily="2" charset="0"/>
              </a:rPr>
            </a:br>
            <a:endParaRPr lang="en-US" sz="2800" dirty="0">
              <a:latin typeface="Roboto" panose="02000000000000000000" pitchFamily="2" charset="0"/>
              <a:ea typeface="Roboto" panose="02000000000000000000" pitchFamily="2" charset="0"/>
            </a:endParaRPr>
          </a:p>
          <a:p>
            <a:endParaRPr lang="en-US" sz="1800" dirty="0"/>
          </a:p>
          <a:p>
            <a:endParaRPr lang="en-US" sz="1800" dirty="0"/>
          </a:p>
          <a:p>
            <a:endParaRPr lang="en-US" sz="1800" dirty="0"/>
          </a:p>
          <a:p>
            <a:endParaRPr lang="en-US" sz="1800" dirty="0"/>
          </a:p>
          <a:p>
            <a:r>
              <a:rPr lang="en-US" sz="1800" dirty="0"/>
              <a:t>*Most of the time. We’ll talk about it.</a:t>
            </a:r>
            <a:endParaRPr lang="en-US" sz="1800" dirty="0">
              <a:latin typeface="Roboto" panose="02000000000000000000" pitchFamily="2" charset="0"/>
              <a:ea typeface="Roboto" panose="02000000000000000000" pitchFamily="2" charset="0"/>
            </a:endParaRPr>
          </a:p>
          <a:p>
            <a:endParaRPr lang="en-CA" sz="2800" dirty="0"/>
          </a:p>
        </p:txBody>
      </p:sp>
      <p:sp>
        <p:nvSpPr>
          <p:cNvPr id="12" name="Text Placeholder 1" descr="Subtitle">
            <a:extLst>
              <a:ext uri="{FF2B5EF4-FFF2-40B4-BE49-F238E27FC236}">
                <a16:creationId xmlns:a16="http://schemas.microsoft.com/office/drawing/2014/main" id="{D791DF97-C530-4C24-8FE2-769B88F5D9AC}"/>
              </a:ext>
            </a:extLst>
          </p:cNvPr>
          <p:cNvSpPr txBox="1">
            <a:spLocks/>
          </p:cNvSpPr>
          <p:nvPr/>
        </p:nvSpPr>
        <p:spPr>
          <a:xfrm>
            <a:off x="4645318" y="1294273"/>
            <a:ext cx="5266483"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1" i="0" kern="1200">
                <a:solidFill>
                  <a:srgbClr val="C00000"/>
                </a:solidFill>
                <a:latin typeface="Segoe UI Semibold" panose="020B0502040204020203" pitchFamily="34" charset="0"/>
                <a:ea typeface="+mn-ea"/>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Server Login</a:t>
            </a:r>
          </a:p>
        </p:txBody>
      </p:sp>
      <p:sp>
        <p:nvSpPr>
          <p:cNvPr id="13" name="Text Placeholder 4" descr="Body Copy">
            <a:extLst>
              <a:ext uri="{FF2B5EF4-FFF2-40B4-BE49-F238E27FC236}">
                <a16:creationId xmlns:a16="http://schemas.microsoft.com/office/drawing/2014/main" id="{91CE51CE-02C1-4954-BA92-1E6FA0016ACD}"/>
              </a:ext>
            </a:extLst>
          </p:cNvPr>
          <p:cNvSpPr txBox="1">
            <a:spLocks/>
          </p:cNvSpPr>
          <p:nvPr/>
        </p:nvSpPr>
        <p:spPr>
          <a:xfrm>
            <a:off x="4343400" y="1946189"/>
            <a:ext cx="4320397" cy="1250391"/>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mn-lt"/>
                <a:ea typeface="+mn-ea"/>
                <a:cs typeface="Segoe UI"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 typeface="Arial" pitchFamily="34" charset="0"/>
              <a:buChar char="•"/>
            </a:pPr>
            <a:r>
              <a:rPr lang="en-US" sz="2400" dirty="0">
                <a:latin typeface="Roboto" panose="02000000000000000000" pitchFamily="2" charset="0"/>
                <a:ea typeface="Roboto" panose="02000000000000000000" pitchFamily="2" charset="0"/>
              </a:rPr>
              <a:t>Connects to a SQL Instance</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Linked to AD (Windows Auth) or have a password (SQL Auth)</a:t>
            </a:r>
          </a:p>
          <a:p>
            <a:pPr marL="285750" indent="-285750">
              <a:buFont typeface="Arial" pitchFamily="34" charset="0"/>
              <a:buChar char="•"/>
            </a:pPr>
            <a:r>
              <a:rPr lang="en-US" sz="2400" dirty="0">
                <a:latin typeface="Roboto" panose="02000000000000000000" pitchFamily="2" charset="0"/>
                <a:ea typeface="Roboto" panose="02000000000000000000" pitchFamily="2" charset="0"/>
              </a:rPr>
              <a:t>Stored in the Master database, so is not included in  other DB restores</a:t>
            </a:r>
          </a:p>
        </p:txBody>
      </p:sp>
      <p:grpSp>
        <p:nvGrpSpPr>
          <p:cNvPr id="7" name="Group 6" descr="A screenshot of the SSMS Object Explorer">
            <a:extLst>
              <a:ext uri="{FF2B5EF4-FFF2-40B4-BE49-F238E27FC236}">
                <a16:creationId xmlns:a16="http://schemas.microsoft.com/office/drawing/2014/main" id="{4859AAB3-6F92-4ABC-B63A-2EC982DFF58E}"/>
              </a:ext>
            </a:extLst>
          </p:cNvPr>
          <p:cNvGrpSpPr/>
          <p:nvPr>
            <p:custDataLst>
              <p:custData r:id="rId1"/>
            </p:custDataLst>
          </p:nvPr>
        </p:nvGrpSpPr>
        <p:grpSpPr>
          <a:xfrm>
            <a:off x="8663796" y="2682"/>
            <a:ext cx="3528204" cy="6855318"/>
            <a:chOff x="992997" y="1341"/>
            <a:chExt cx="3528204" cy="6855318"/>
          </a:xfrm>
        </p:grpSpPr>
        <p:pic>
          <p:nvPicPr>
            <p:cNvPr id="8" name="Picture 7">
              <a:extLst>
                <a:ext uri="{FF2B5EF4-FFF2-40B4-BE49-F238E27FC236}">
                  <a16:creationId xmlns:a16="http://schemas.microsoft.com/office/drawing/2014/main" id="{FCD0E1A3-62A9-47E1-8097-DE93908A7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97" y="1341"/>
              <a:ext cx="3528204" cy="6855318"/>
            </a:xfrm>
            <a:prstGeom prst="rect">
              <a:avLst/>
            </a:prstGeom>
          </p:spPr>
        </p:pic>
        <p:sp>
          <p:nvSpPr>
            <p:cNvPr id="9" name="Oval 8">
              <a:extLst>
                <a:ext uri="{FF2B5EF4-FFF2-40B4-BE49-F238E27FC236}">
                  <a16:creationId xmlns:a16="http://schemas.microsoft.com/office/drawing/2014/main" id="{2F3F8A76-82AF-44EF-BC31-069D971D1732}"/>
                </a:ext>
                <a:ext uri="{C183D7F6-B498-43B3-948B-1728B52AA6E4}">
                  <adec:decorative xmlns:adec="http://schemas.microsoft.com/office/drawing/2017/decorative" val="1"/>
                </a:ext>
              </a:extLst>
            </p:cNvPr>
            <p:cNvSpPr/>
            <p:nvPr/>
          </p:nvSpPr>
          <p:spPr>
            <a:xfrm>
              <a:off x="1949549" y="3400732"/>
              <a:ext cx="1922904"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DDDD86B0-91BA-4DFE-8A5C-50E0B32568B3}"/>
                </a:ext>
                <a:ext uri="{C183D7F6-B498-43B3-948B-1728B52AA6E4}">
                  <adec:decorative xmlns:adec="http://schemas.microsoft.com/office/drawing/2017/decorative" val="1"/>
                </a:ext>
              </a:extLst>
            </p:cNvPr>
            <p:cNvSpPr/>
            <p:nvPr/>
          </p:nvSpPr>
          <p:spPr>
            <a:xfrm>
              <a:off x="1733636" y="6495896"/>
              <a:ext cx="1762729" cy="20970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1" name="Rectangle 10">
              <a:extLst>
                <a:ext uri="{FF2B5EF4-FFF2-40B4-BE49-F238E27FC236}">
                  <a16:creationId xmlns:a16="http://schemas.microsoft.com/office/drawing/2014/main" id="{B7851C9F-2DEE-4A15-B2AF-A534DB682571}"/>
                </a:ext>
                <a:ext uri="{C183D7F6-B498-43B3-948B-1728B52AA6E4}">
                  <adec:decorative xmlns:adec="http://schemas.microsoft.com/office/drawing/2017/decorative" val="1"/>
                </a:ext>
              </a:extLst>
            </p:cNvPr>
            <p:cNvSpPr/>
            <p:nvPr/>
          </p:nvSpPr>
          <p:spPr>
            <a:xfrm>
              <a:off x="1438450" y="2476193"/>
              <a:ext cx="1745573"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FDC68505-737B-4D85-A75B-716AE25C4E2E}"/>
                </a:ext>
                <a:ext uri="{C183D7F6-B498-43B3-948B-1728B52AA6E4}">
                  <adec:decorative xmlns:adec="http://schemas.microsoft.com/office/drawing/2017/decorative" val="1"/>
                </a:ext>
              </a:extLst>
            </p:cNvPr>
            <p:cNvSpPr/>
            <p:nvPr/>
          </p:nvSpPr>
          <p:spPr>
            <a:xfrm>
              <a:off x="1209232" y="4814581"/>
              <a:ext cx="1762729" cy="139803"/>
            </a:xfrm>
            <a:prstGeom prst="rect">
              <a:avLst/>
            </a:prstGeom>
            <a:solidFill>
              <a:srgbClr val="FFFF00">
                <a:alpha val="380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0FD78861-0BFC-433D-BC77-C5671B8087A0}"/>
                </a:ext>
                <a:ext uri="{C183D7F6-B498-43B3-948B-1728B52AA6E4}">
                  <adec:decorative xmlns:adec="http://schemas.microsoft.com/office/drawing/2017/decorative" val="1"/>
                </a:ext>
              </a:extLst>
            </p:cNvPr>
            <p:cNvSpPr/>
            <p:nvPr/>
          </p:nvSpPr>
          <p:spPr>
            <a:xfrm>
              <a:off x="1148272" y="49907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D46C6F31-1F6B-4624-B9B2-F5D1B2156DAD}"/>
                </a:ext>
                <a:ext uri="{C183D7F6-B498-43B3-948B-1728B52AA6E4}">
                  <adec:decorative xmlns:adec="http://schemas.microsoft.com/office/drawing/2017/decorative" val="1"/>
                </a:ext>
              </a:extLst>
            </p:cNvPr>
            <p:cNvSpPr/>
            <p:nvPr/>
          </p:nvSpPr>
          <p:spPr>
            <a:xfrm>
              <a:off x="1441024" y="2628593"/>
              <a:ext cx="1762729" cy="139803"/>
            </a:xfrm>
            <a:prstGeom prst="rect">
              <a:avLst/>
            </a:prstGeom>
            <a:solidFill>
              <a:srgbClr val="99FF33">
                <a:alpha val="22745"/>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43011265"/>
      </p:ext>
    </p:extLst>
  </p:cSld>
  <p:clrMapOvr>
    <a:masterClrMapping/>
  </p:clrMapOvr>
</p:sld>
</file>

<file path=ppt/theme/theme1.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7aa89085-c083-4c86-af55-7590d3c9e79c" Revision="1" Stencil="System.MyShapes" StencilVersion="1.0"/>
</Control>
</file>

<file path=customXml/item2.xml><?xml version="1.0" encoding="utf-8"?>
<Control xmlns="http://schemas.microsoft.com/VisualStudio/2011/storyboarding/control">
  <Id Name="7aa89085-c083-4c86-af55-7590d3c9e79c" Revision="1" Stencil="System.MyShapes" StencilVersion="1.0"/>
</Control>
</file>

<file path=customXml/item3.xml><?xml version="1.0" encoding="utf-8"?>
<p:properties xmlns:p="http://schemas.microsoft.com/office/2006/metadata/properties" xmlns:xsi="http://www.w3.org/2001/XMLSchema-instanc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49A375054727A4C945E2299B4DCA915" ma:contentTypeVersion="0" ma:contentTypeDescription="Create a new document." ma:contentTypeScope="" ma:versionID="de1b28439f8255a9718e7d9135f24bb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BE6F4F-BB59-4826-BD7E-15386D38E668}">
  <ds:schemaRefs>
    <ds:schemaRef ds:uri="http://schemas.microsoft.com/VisualStudio/2011/storyboarding/control"/>
  </ds:schemaRefs>
</ds:datastoreItem>
</file>

<file path=customXml/itemProps2.xml><?xml version="1.0" encoding="utf-8"?>
<ds:datastoreItem xmlns:ds="http://schemas.openxmlformats.org/officeDocument/2006/customXml" ds:itemID="{AD4083B2-467E-4F7F-8F84-159EBA104D20}">
  <ds:schemaRefs>
    <ds:schemaRef ds:uri="http://schemas.microsoft.com/VisualStudio/2011/storyboarding/control"/>
  </ds:schemaRefs>
</ds:datastoreItem>
</file>

<file path=customXml/itemProps3.xml><?xml version="1.0" encoding="utf-8"?>
<ds:datastoreItem xmlns:ds="http://schemas.openxmlformats.org/officeDocument/2006/customXml" ds:itemID="{319B95F1-6128-476B-B834-5ABE8BE5D072}">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94BA6386-D4B0-4B5D-8FF1-8B01CDAF8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5.xml><?xml version="1.0" encoding="utf-8"?>
<ds:datastoreItem xmlns:ds="http://schemas.openxmlformats.org/officeDocument/2006/customXml" ds:itemID="{B7AB5544-0152-4691-A7DA-1F72E45AA1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2754</TotalTime>
  <Words>11241</Words>
  <Application>Microsoft Office PowerPoint</Application>
  <PresentationFormat>Widescreen</PresentationFormat>
  <Paragraphs>813</Paragraphs>
  <Slides>86</Slides>
  <Notes>72</Notes>
  <HiddenSlides>12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86</vt:i4>
      </vt:variant>
    </vt:vector>
  </HeadingPairs>
  <TitlesOfParts>
    <vt:vector size="98" baseType="lpstr">
      <vt:lpstr>Calibri</vt:lpstr>
      <vt:lpstr>Arial</vt:lpstr>
      <vt:lpstr>Segoe UI Semilight</vt:lpstr>
      <vt:lpstr>Segoe UI</vt:lpstr>
      <vt:lpstr>Roboto</vt:lpstr>
      <vt:lpstr>Segoe UI Semibold</vt:lpstr>
      <vt:lpstr>Wingdings</vt:lpstr>
      <vt:lpstr>Segoe UI Light</vt:lpstr>
      <vt:lpstr>Consolas</vt:lpstr>
      <vt:lpstr>SQLSaturday Powerpoint - New</vt:lpstr>
      <vt:lpstr>1_SQLSaturday Powerpoint - New</vt:lpstr>
      <vt:lpstr>PASS Speaker Template_16x9</vt:lpstr>
      <vt:lpstr>SQL Security Principals 101</vt:lpstr>
      <vt:lpstr>William Assaf </vt:lpstr>
      <vt:lpstr>Agenda</vt:lpstr>
      <vt:lpstr>Section Title 3</vt:lpstr>
      <vt:lpstr>Principal vs Principle</vt:lpstr>
      <vt:lpstr>A Principal’s Principles</vt:lpstr>
      <vt:lpstr>Why is Security Important?</vt:lpstr>
      <vt:lpstr>Login vs User</vt:lpstr>
      <vt:lpstr>Login vs User</vt:lpstr>
      <vt:lpstr>AD Security Groups</vt:lpstr>
      <vt:lpstr>AD Security Groups</vt:lpstr>
      <vt:lpstr>Server and Database Built-in Roles</vt:lpstr>
      <vt:lpstr>Public</vt:lpstr>
      <vt:lpstr>Public</vt:lpstr>
      <vt:lpstr>Guest</vt:lpstr>
      <vt:lpstr>Server Logins</vt:lpstr>
      <vt:lpstr>Server Logins + Database Users</vt:lpstr>
      <vt:lpstr>SQL Authenticated Logins</vt:lpstr>
      <vt:lpstr>SQL Auth Passwords</vt:lpstr>
      <vt:lpstr>Windows Auth vs SQL Auth</vt:lpstr>
      <vt:lpstr>Windows Auth and Apps</vt:lpstr>
      <vt:lpstr>Logins + Users</vt:lpstr>
      <vt:lpstr>Login Mapping to Database User</vt:lpstr>
      <vt:lpstr>Orphaned SID</vt:lpstr>
      <vt:lpstr>Fix Orphaned SID</vt:lpstr>
      <vt:lpstr>Fix Orphaned SID</vt:lpstr>
      <vt:lpstr>SQL Auth Login Migration</vt:lpstr>
      <vt:lpstr>SQL Auth Login Migration</vt:lpstr>
      <vt:lpstr>SQL Auth Login Migration</vt:lpstr>
      <vt:lpstr>SQL Auth Login Migration</vt:lpstr>
      <vt:lpstr>SQL Auth Login Migration</vt:lpstr>
      <vt:lpstr>SQL Auth Login Migration</vt:lpstr>
      <vt:lpstr>Login vs User</vt:lpstr>
      <vt:lpstr>Contained Databases</vt:lpstr>
      <vt:lpstr>Contained Databases</vt:lpstr>
      <vt:lpstr>Contained Databases</vt:lpstr>
      <vt:lpstr>Azure SQL DB Authentication</vt:lpstr>
      <vt:lpstr>Azure SQL DB Authentication</vt:lpstr>
      <vt:lpstr>Azure SQL Admin Logins</vt:lpstr>
      <vt:lpstr>Azure SQL DB + Azure AD</vt:lpstr>
      <vt:lpstr>Common Security Platform</vt:lpstr>
      <vt:lpstr>Connection Providers</vt:lpstr>
      <vt:lpstr>Section Title 3</vt:lpstr>
      <vt:lpstr>Basic User Permissions</vt:lpstr>
      <vt:lpstr>Common Permissions for Non-Sysadmins</vt:lpstr>
      <vt:lpstr>Sample Permissions Scenario</vt:lpstr>
      <vt:lpstr>Admin Accounts vs Day-to-Day Accounts</vt:lpstr>
      <vt:lpstr>Common Permissions for Non-Sysadmins</vt:lpstr>
      <vt:lpstr>CONTROL Permissions </vt:lpstr>
      <vt:lpstr>Testing Permissions with EXECUTE AS</vt:lpstr>
      <vt:lpstr>Testing Permissions with EXECUTE AS</vt:lpstr>
      <vt:lpstr>Section Title 3</vt:lpstr>
      <vt:lpstr>Section Title 3</vt:lpstr>
      <vt:lpstr>PowerPoint Presentation</vt:lpstr>
      <vt:lpstr>SQL Injection</vt:lpstr>
      <vt:lpstr>What can we do to prevent SQL Injection?</vt:lpstr>
      <vt:lpstr>What can we do to prevent SQL Injection?</vt:lpstr>
      <vt:lpstr>What can we do to prevent SQL Injection?</vt:lpstr>
      <vt:lpstr>SSMS Vulnerability Assessment Tool</vt:lpstr>
      <vt:lpstr>Section Title 3</vt:lpstr>
      <vt:lpstr>Stored Procedures</vt:lpstr>
      <vt:lpstr>Stored Procedures</vt:lpstr>
      <vt:lpstr>Stored Procedures</vt:lpstr>
      <vt:lpstr>Views</vt:lpstr>
      <vt:lpstr>Row Level Security</vt:lpstr>
      <vt:lpstr>User-Defined Functions</vt:lpstr>
      <vt:lpstr>Demonstrate how Stored Procedures, Views, and Functions abstract the permissions necessary to SELECT underlying table data.  Toolbox\6 - Security p1.sql – logged in as sysadmin  Toolbox\6 - Security p2.sql – logged in as testing user</vt:lpstr>
      <vt:lpstr>Section Title 3</vt:lpstr>
      <vt:lpstr>What is “DBO”?</vt:lpstr>
      <vt:lpstr>What is a “schema”?</vt:lpstr>
      <vt:lpstr>What is “DBO”?</vt:lpstr>
      <vt:lpstr>What is “ownership”?</vt:lpstr>
      <vt:lpstr>Interactive vs Service Accounts</vt:lpstr>
      <vt:lpstr>Interactive vs Service Accounts</vt:lpstr>
      <vt:lpstr>VSA vs MSA (and gMSA)</vt:lpstr>
      <vt:lpstr>BUILTIN\Administrators</vt:lpstr>
      <vt:lpstr>Cross database ownership</vt:lpstr>
      <vt:lpstr>Cross database ownership</vt:lpstr>
      <vt:lpstr>Cross database ownership</vt:lpstr>
      <vt:lpstr>Application roles</vt:lpstr>
      <vt:lpstr>Application roles</vt:lpstr>
      <vt:lpstr>Section Title 3</vt:lpstr>
      <vt:lpstr>Continued reading</vt:lpstr>
      <vt:lpstr>Support your Local STEM Initiatives</vt:lpstr>
      <vt:lpstr>SQL Server 2017 Inside Out</vt:lpstr>
      <vt:lpstr>William Assaf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Security Principals  and Permissions 101</dc:title>
  <dc:creator>William Assaf</dc:creator>
  <cp:lastModifiedBy>william a</cp:lastModifiedBy>
  <cp:revision>104</cp:revision>
  <dcterms:created xsi:type="dcterms:W3CDTF">2020-02-20T19:21:27Z</dcterms:created>
  <dcterms:modified xsi:type="dcterms:W3CDTF">2021-01-22T06:14:43Z</dcterms:modified>
</cp:coreProperties>
</file>